
<file path=[Content_Types].xml><?xml version="1.0" encoding="utf-8"?>
<Types xmlns="http://schemas.openxmlformats.org/package/2006/content-types">
  <Default Extension="tmp" ContentType="image/png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charts/chart4.xml" ContentType="application/vnd.openxmlformats-officedocument.drawingml.chart+xml"/>
  <Override PartName="/ppt/notesSlides/notesSlide2.xml" ContentType="application/vnd.openxmlformats-officedocument.presentationml.notesSlide+xml"/>
  <Override PartName="/ppt/charts/chart5.xml" ContentType="application/vnd.openxmlformats-officedocument.drawingml.chart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charts/chart9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charts/chart10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charts/chart11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charts/chart12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charts/chart13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5" r:id="rId2"/>
    <p:sldMasterId id="2147483681" r:id="rId3"/>
    <p:sldMasterId id="2147483691" r:id="rId4"/>
    <p:sldMasterId id="2147483717" r:id="rId5"/>
    <p:sldMasterId id="2147483730" r:id="rId6"/>
    <p:sldMasterId id="2147483740" r:id="rId7"/>
  </p:sldMasterIdLst>
  <p:notesMasterIdLst>
    <p:notesMasterId r:id="rId59"/>
  </p:notesMasterIdLst>
  <p:sldIdLst>
    <p:sldId id="1624" r:id="rId8"/>
    <p:sldId id="1783" r:id="rId9"/>
    <p:sldId id="1784" r:id="rId10"/>
    <p:sldId id="1779" r:id="rId11"/>
    <p:sldId id="1780" r:id="rId12"/>
    <p:sldId id="1781" r:id="rId13"/>
    <p:sldId id="1782" r:id="rId14"/>
    <p:sldId id="1670" r:id="rId15"/>
    <p:sldId id="1771" r:id="rId16"/>
    <p:sldId id="1772" r:id="rId17"/>
    <p:sldId id="1646" r:id="rId18"/>
    <p:sldId id="1634" r:id="rId19"/>
    <p:sldId id="1635" r:id="rId20"/>
    <p:sldId id="1636" r:id="rId21"/>
    <p:sldId id="1645" r:id="rId22"/>
    <p:sldId id="1707" r:id="rId23"/>
    <p:sldId id="1709" r:id="rId24"/>
    <p:sldId id="1725" r:id="rId25"/>
    <p:sldId id="1787" r:id="rId26"/>
    <p:sldId id="1785" r:id="rId27"/>
    <p:sldId id="1786" r:id="rId28"/>
    <p:sldId id="1702" r:id="rId29"/>
    <p:sldId id="1703" r:id="rId30"/>
    <p:sldId id="1704" r:id="rId31"/>
    <p:sldId id="1788" r:id="rId32"/>
    <p:sldId id="1789" r:id="rId33"/>
    <p:sldId id="1790" r:id="rId34"/>
    <p:sldId id="1791" r:id="rId35"/>
    <p:sldId id="1792" r:id="rId36"/>
    <p:sldId id="1729" r:id="rId37"/>
    <p:sldId id="1775" r:id="rId38"/>
    <p:sldId id="1732" r:id="rId39"/>
    <p:sldId id="1793" r:id="rId40"/>
    <p:sldId id="1794" r:id="rId41"/>
    <p:sldId id="1795" r:id="rId42"/>
    <p:sldId id="1752" r:id="rId43"/>
    <p:sldId id="1753" r:id="rId44"/>
    <p:sldId id="1754" r:id="rId45"/>
    <p:sldId id="1746" r:id="rId46"/>
    <p:sldId id="1747" r:id="rId47"/>
    <p:sldId id="1755" r:id="rId48"/>
    <p:sldId id="1756" r:id="rId49"/>
    <p:sldId id="1757" r:id="rId50"/>
    <p:sldId id="1758" r:id="rId51"/>
    <p:sldId id="1759" r:id="rId52"/>
    <p:sldId id="1760" r:id="rId53"/>
    <p:sldId id="1761" r:id="rId54"/>
    <p:sldId id="1762" r:id="rId55"/>
    <p:sldId id="1748" r:id="rId56"/>
    <p:sldId id="1749" r:id="rId57"/>
    <p:sldId id="1750" r:id="rId58"/>
  </p:sldIdLst>
  <p:sldSz cx="12192000" cy="6858000"/>
  <p:notesSz cx="6858000" cy="9144000"/>
  <p:custDataLst>
    <p:tags r:id="rId60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8" userDrawn="1">
          <p15:clr>
            <a:srgbClr val="A4A3A4"/>
          </p15:clr>
        </p15:guide>
        <p15:guide id="2" pos="5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1145"/>
    <a:srgbClr val="3333CC"/>
    <a:srgbClr val="00FF00"/>
    <a:srgbClr val="FF33CC"/>
    <a:srgbClr val="00B050"/>
    <a:srgbClr val="800000"/>
    <a:srgbClr val="EAEFF7"/>
    <a:srgbClr val="FF9900"/>
    <a:srgbClr val="4472C4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Světlý styl 1 – zvýraznění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0" autoAdjust="0"/>
    <p:restoredTop sz="95501" autoAdjust="0"/>
  </p:normalViewPr>
  <p:slideViewPr>
    <p:cSldViewPr snapToGrid="0">
      <p:cViewPr varScale="1">
        <p:scale>
          <a:sx n="102" d="100"/>
          <a:sy n="102" d="100"/>
        </p:scale>
        <p:origin x="312" y="114"/>
      </p:cViewPr>
      <p:guideLst>
        <p:guide orient="horz" pos="958"/>
        <p:guide pos="57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9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0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1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2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7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8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Denní počet případů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Sheet1!$A$93:$A$217</c:f>
              <c:numCache>
                <c:formatCode>m/d/yyyy</c:formatCode>
                <c:ptCount val="125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  <c:pt idx="76">
                  <c:v>44242</c:v>
                </c:pt>
                <c:pt idx="77">
                  <c:v>44243</c:v>
                </c:pt>
                <c:pt idx="78">
                  <c:v>44244</c:v>
                </c:pt>
                <c:pt idx="79">
                  <c:v>44245</c:v>
                </c:pt>
                <c:pt idx="80">
                  <c:v>44246</c:v>
                </c:pt>
                <c:pt idx="81">
                  <c:v>44247</c:v>
                </c:pt>
                <c:pt idx="82">
                  <c:v>44248</c:v>
                </c:pt>
                <c:pt idx="83">
                  <c:v>44249</c:v>
                </c:pt>
                <c:pt idx="84">
                  <c:v>44250</c:v>
                </c:pt>
                <c:pt idx="85">
                  <c:v>44251</c:v>
                </c:pt>
                <c:pt idx="86">
                  <c:v>44252</c:v>
                </c:pt>
                <c:pt idx="87">
                  <c:v>44253</c:v>
                </c:pt>
                <c:pt idx="88">
                  <c:v>44254</c:v>
                </c:pt>
                <c:pt idx="89">
                  <c:v>44255</c:v>
                </c:pt>
                <c:pt idx="90">
                  <c:v>44256</c:v>
                </c:pt>
                <c:pt idx="91">
                  <c:v>44257</c:v>
                </c:pt>
                <c:pt idx="92">
                  <c:v>44258</c:v>
                </c:pt>
                <c:pt idx="93">
                  <c:v>44259</c:v>
                </c:pt>
                <c:pt idx="94">
                  <c:v>44260</c:v>
                </c:pt>
                <c:pt idx="95">
                  <c:v>44261</c:v>
                </c:pt>
                <c:pt idx="96">
                  <c:v>44262</c:v>
                </c:pt>
                <c:pt idx="97">
                  <c:v>44263</c:v>
                </c:pt>
                <c:pt idx="98">
                  <c:v>44264</c:v>
                </c:pt>
                <c:pt idx="99">
                  <c:v>44265</c:v>
                </c:pt>
                <c:pt idx="100">
                  <c:v>44266</c:v>
                </c:pt>
                <c:pt idx="101">
                  <c:v>44267</c:v>
                </c:pt>
                <c:pt idx="102">
                  <c:v>44268</c:v>
                </c:pt>
                <c:pt idx="103">
                  <c:v>44269</c:v>
                </c:pt>
                <c:pt idx="104">
                  <c:v>44270</c:v>
                </c:pt>
                <c:pt idx="105">
                  <c:v>44271</c:v>
                </c:pt>
                <c:pt idx="106">
                  <c:v>44272</c:v>
                </c:pt>
                <c:pt idx="107">
                  <c:v>44273</c:v>
                </c:pt>
                <c:pt idx="108">
                  <c:v>44274</c:v>
                </c:pt>
                <c:pt idx="109">
                  <c:v>44275</c:v>
                </c:pt>
                <c:pt idx="110">
                  <c:v>44276</c:v>
                </c:pt>
                <c:pt idx="111">
                  <c:v>44277</c:v>
                </c:pt>
                <c:pt idx="112">
                  <c:v>44278</c:v>
                </c:pt>
                <c:pt idx="113">
                  <c:v>44279</c:v>
                </c:pt>
                <c:pt idx="114">
                  <c:v>44280</c:v>
                </c:pt>
                <c:pt idx="115">
                  <c:v>44281</c:v>
                </c:pt>
                <c:pt idx="116">
                  <c:v>44282</c:v>
                </c:pt>
                <c:pt idx="117">
                  <c:v>44283</c:v>
                </c:pt>
                <c:pt idx="118">
                  <c:v>44284</c:v>
                </c:pt>
                <c:pt idx="119">
                  <c:v>44285</c:v>
                </c:pt>
                <c:pt idx="120">
                  <c:v>44286</c:v>
                </c:pt>
                <c:pt idx="121">
                  <c:v>44287</c:v>
                </c:pt>
                <c:pt idx="122">
                  <c:v>44288</c:v>
                </c:pt>
                <c:pt idx="123">
                  <c:v>44289</c:v>
                </c:pt>
                <c:pt idx="124">
                  <c:v>44290</c:v>
                </c:pt>
              </c:numCache>
            </c:numRef>
          </c:cat>
          <c:val>
            <c:numRef>
              <c:f>Sheet1!$B$93:$B$217</c:f>
              <c:numCache>
                <c:formatCode>0</c:formatCode>
                <c:ptCount val="125"/>
                <c:pt idx="0">
                  <c:v>5180</c:v>
                </c:pt>
                <c:pt idx="1">
                  <c:v>4561</c:v>
                </c:pt>
                <c:pt idx="2">
                  <c:v>4624</c:v>
                </c:pt>
                <c:pt idx="3">
                  <c:v>4747</c:v>
                </c:pt>
                <c:pt idx="4">
                  <c:v>3312</c:v>
                </c:pt>
                <c:pt idx="5">
                  <c:v>1112</c:v>
                </c:pt>
                <c:pt idx="6">
                  <c:v>4251</c:v>
                </c:pt>
                <c:pt idx="7">
                  <c:v>5855</c:v>
                </c:pt>
                <c:pt idx="8">
                  <c:v>6414</c:v>
                </c:pt>
                <c:pt idx="9">
                  <c:v>5872</c:v>
                </c:pt>
                <c:pt idx="10">
                  <c:v>6209</c:v>
                </c:pt>
                <c:pt idx="11">
                  <c:v>3655</c:v>
                </c:pt>
                <c:pt idx="12">
                  <c:v>1998</c:v>
                </c:pt>
                <c:pt idx="13">
                  <c:v>5176</c:v>
                </c:pt>
                <c:pt idx="14">
                  <c:v>7908</c:v>
                </c:pt>
                <c:pt idx="15">
                  <c:v>8258</c:v>
                </c:pt>
                <c:pt idx="16">
                  <c:v>7614</c:v>
                </c:pt>
                <c:pt idx="17">
                  <c:v>8838</c:v>
                </c:pt>
                <c:pt idx="18">
                  <c:v>5326</c:v>
                </c:pt>
                <c:pt idx="19">
                  <c:v>3403</c:v>
                </c:pt>
                <c:pt idx="20">
                  <c:v>7950</c:v>
                </c:pt>
                <c:pt idx="21">
                  <c:v>10911</c:v>
                </c:pt>
                <c:pt idx="22">
                  <c:v>14138</c:v>
                </c:pt>
                <c:pt idx="23">
                  <c:v>4373</c:v>
                </c:pt>
                <c:pt idx="24">
                  <c:v>2671</c:v>
                </c:pt>
                <c:pt idx="25">
                  <c:v>3031</c:v>
                </c:pt>
                <c:pt idx="26">
                  <c:v>3781</c:v>
                </c:pt>
                <c:pt idx="27">
                  <c:v>10936</c:v>
                </c:pt>
                <c:pt idx="28">
                  <c:v>16475</c:v>
                </c:pt>
                <c:pt idx="29">
                  <c:v>17059</c:v>
                </c:pt>
                <c:pt idx="30">
                  <c:v>13307</c:v>
                </c:pt>
                <c:pt idx="31">
                  <c:v>3446</c:v>
                </c:pt>
                <c:pt idx="32">
                  <c:v>4985</c:v>
                </c:pt>
                <c:pt idx="33">
                  <c:v>6267</c:v>
                </c:pt>
                <c:pt idx="34">
                  <c:v>12955</c:v>
                </c:pt>
                <c:pt idx="35">
                  <c:v>17399</c:v>
                </c:pt>
                <c:pt idx="36">
                  <c:v>17770</c:v>
                </c:pt>
                <c:pt idx="37">
                  <c:v>14882</c:v>
                </c:pt>
                <c:pt idx="38">
                  <c:v>13099</c:v>
                </c:pt>
                <c:pt idx="39">
                  <c:v>8437</c:v>
                </c:pt>
                <c:pt idx="40">
                  <c:v>4312</c:v>
                </c:pt>
                <c:pt idx="41">
                  <c:v>9384</c:v>
                </c:pt>
                <c:pt idx="42">
                  <c:v>10810</c:v>
                </c:pt>
                <c:pt idx="43">
                  <c:v>10918</c:v>
                </c:pt>
                <c:pt idx="44">
                  <c:v>8087</c:v>
                </c:pt>
                <c:pt idx="45">
                  <c:v>9300</c:v>
                </c:pt>
                <c:pt idx="46">
                  <c:v>5241</c:v>
                </c:pt>
                <c:pt idx="47">
                  <c:v>2641</c:v>
                </c:pt>
                <c:pt idx="48">
                  <c:v>7667</c:v>
                </c:pt>
                <c:pt idx="49">
                  <c:v>9609</c:v>
                </c:pt>
                <c:pt idx="50">
                  <c:v>8215</c:v>
                </c:pt>
                <c:pt idx="51">
                  <c:v>7532</c:v>
                </c:pt>
                <c:pt idx="52">
                  <c:v>8467</c:v>
                </c:pt>
                <c:pt idx="53">
                  <c:v>4239</c:v>
                </c:pt>
                <c:pt idx="54">
                  <c:v>2394</c:v>
                </c:pt>
                <c:pt idx="55">
                  <c:v>6974</c:v>
                </c:pt>
                <c:pt idx="56">
                  <c:v>9194</c:v>
                </c:pt>
                <c:pt idx="57">
                  <c:v>8503</c:v>
                </c:pt>
                <c:pt idx="58">
                  <c:v>8010</c:v>
                </c:pt>
                <c:pt idx="59">
                  <c:v>8052</c:v>
                </c:pt>
                <c:pt idx="60">
                  <c:v>4055</c:v>
                </c:pt>
                <c:pt idx="61">
                  <c:v>2573</c:v>
                </c:pt>
                <c:pt idx="62">
                  <c:v>7217</c:v>
                </c:pt>
                <c:pt idx="63">
                  <c:v>9148</c:v>
                </c:pt>
                <c:pt idx="64">
                  <c:v>9666</c:v>
                </c:pt>
                <c:pt idx="65">
                  <c:v>8106</c:v>
                </c:pt>
                <c:pt idx="66">
                  <c:v>8621</c:v>
                </c:pt>
                <c:pt idx="67">
                  <c:v>4820</c:v>
                </c:pt>
                <c:pt idx="68">
                  <c:v>2451</c:v>
                </c:pt>
                <c:pt idx="69">
                  <c:v>7779</c:v>
                </c:pt>
                <c:pt idx="70">
                  <c:v>10283</c:v>
                </c:pt>
                <c:pt idx="71">
                  <c:v>9538</c:v>
                </c:pt>
                <c:pt idx="72">
                  <c:v>9017</c:v>
                </c:pt>
                <c:pt idx="73">
                  <c:v>8827</c:v>
                </c:pt>
                <c:pt idx="74">
                  <c:v>5141</c:v>
                </c:pt>
                <c:pt idx="75">
                  <c:v>2881</c:v>
                </c:pt>
                <c:pt idx="76">
                  <c:v>8905</c:v>
                </c:pt>
                <c:pt idx="77">
                  <c:v>12609</c:v>
                </c:pt>
                <c:pt idx="78">
                  <c:v>10938</c:v>
                </c:pt>
                <c:pt idx="79">
                  <c:v>11702</c:v>
                </c:pt>
                <c:pt idx="80">
                  <c:v>11287</c:v>
                </c:pt>
                <c:pt idx="81">
                  <c:v>6775</c:v>
                </c:pt>
                <c:pt idx="82">
                  <c:v>4068</c:v>
                </c:pt>
                <c:pt idx="83">
                  <c:v>11408</c:v>
                </c:pt>
                <c:pt idx="84">
                  <c:v>15841</c:v>
                </c:pt>
                <c:pt idx="85">
                  <c:v>13795</c:v>
                </c:pt>
                <c:pt idx="86">
                  <c:v>14588</c:v>
                </c:pt>
                <c:pt idx="87">
                  <c:v>14776</c:v>
                </c:pt>
                <c:pt idx="88">
                  <c:v>7823</c:v>
                </c:pt>
                <c:pt idx="89">
                  <c:v>4587</c:v>
                </c:pt>
                <c:pt idx="90">
                  <c:v>12322</c:v>
                </c:pt>
                <c:pt idx="91">
                  <c:v>16776</c:v>
                </c:pt>
                <c:pt idx="92">
                  <c:v>15239</c:v>
                </c:pt>
                <c:pt idx="93">
                  <c:v>14648</c:v>
                </c:pt>
                <c:pt idx="94">
                  <c:v>13169</c:v>
                </c:pt>
                <c:pt idx="95">
                  <c:v>9130</c:v>
                </c:pt>
                <c:pt idx="96">
                  <c:v>3982</c:v>
                </c:pt>
                <c:pt idx="97">
                  <c:v>10653</c:v>
                </c:pt>
                <c:pt idx="98">
                  <c:v>15356</c:v>
                </c:pt>
                <c:pt idx="99">
                  <c:v>14535</c:v>
                </c:pt>
                <c:pt idx="100">
                  <c:v>11241</c:v>
                </c:pt>
                <c:pt idx="101">
                  <c:v>14956</c:v>
                </c:pt>
                <c:pt idx="102">
                  <c:v>6955</c:v>
                </c:pt>
                <c:pt idx="103">
                  <c:v>3331</c:v>
                </c:pt>
                <c:pt idx="104">
                  <c:v>10625</c:v>
                </c:pt>
                <c:pt idx="105">
                  <c:v>14026</c:v>
                </c:pt>
                <c:pt idx="106">
                  <c:v>12025</c:v>
                </c:pt>
                <c:pt idx="107">
                  <c:v>10656</c:v>
                </c:pt>
                <c:pt idx="108">
                  <c:v>9708</c:v>
                </c:pt>
                <c:pt idx="109">
                  <c:v>5466</c:v>
                </c:pt>
                <c:pt idx="110">
                  <c:v>2388</c:v>
                </c:pt>
                <c:pt idx="111">
                  <c:v>8242</c:v>
                </c:pt>
                <c:pt idx="112">
                  <c:v>10968</c:v>
                </c:pt>
                <c:pt idx="113">
                  <c:v>8845</c:v>
                </c:pt>
                <c:pt idx="114">
                  <c:v>7923</c:v>
                </c:pt>
                <c:pt idx="115">
                  <c:v>7708</c:v>
                </c:pt>
                <c:pt idx="116">
                  <c:v>3968</c:v>
                </c:pt>
                <c:pt idx="117">
                  <c:v>1742</c:v>
                </c:pt>
                <c:pt idx="118">
                  <c:v>6933</c:v>
                </c:pt>
                <c:pt idx="119">
                  <c:v>8628</c:v>
                </c:pt>
                <c:pt idx="120">
                  <c:v>7253</c:v>
                </c:pt>
                <c:pt idx="121">
                  <c:v>6245</c:v>
                </c:pt>
                <c:pt idx="122">
                  <c:v>3821</c:v>
                </c:pt>
                <c:pt idx="123">
                  <c:v>2149</c:v>
                </c:pt>
                <c:pt idx="124" formatCode="General">
                  <c:v>1911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3D-4A48-BE0F-1E30C99130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model</c:v>
                </c:pt>
              </c:strCache>
            </c:strRef>
          </c:tx>
          <c:spPr>
            <a:ln w="28575" cap="rnd">
              <a:solidFill>
                <a:srgbClr val="FFC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Sheet1!$A$93:$A$217</c:f>
              <c:numCache>
                <c:formatCode>m/d/yyyy</c:formatCode>
                <c:ptCount val="125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  <c:pt idx="76">
                  <c:v>44242</c:v>
                </c:pt>
                <c:pt idx="77">
                  <c:v>44243</c:v>
                </c:pt>
                <c:pt idx="78">
                  <c:v>44244</c:v>
                </c:pt>
                <c:pt idx="79">
                  <c:v>44245</c:v>
                </c:pt>
                <c:pt idx="80">
                  <c:v>44246</c:v>
                </c:pt>
                <c:pt idx="81">
                  <c:v>44247</c:v>
                </c:pt>
                <c:pt idx="82">
                  <c:v>44248</c:v>
                </c:pt>
                <c:pt idx="83">
                  <c:v>44249</c:v>
                </c:pt>
                <c:pt idx="84">
                  <c:v>44250</c:v>
                </c:pt>
                <c:pt idx="85">
                  <c:v>44251</c:v>
                </c:pt>
                <c:pt idx="86">
                  <c:v>44252</c:v>
                </c:pt>
                <c:pt idx="87">
                  <c:v>44253</c:v>
                </c:pt>
                <c:pt idx="88">
                  <c:v>44254</c:v>
                </c:pt>
                <c:pt idx="89">
                  <c:v>44255</c:v>
                </c:pt>
                <c:pt idx="90">
                  <c:v>44256</c:v>
                </c:pt>
                <c:pt idx="91">
                  <c:v>44257</c:v>
                </c:pt>
                <c:pt idx="92">
                  <c:v>44258</c:v>
                </c:pt>
                <c:pt idx="93">
                  <c:v>44259</c:v>
                </c:pt>
                <c:pt idx="94">
                  <c:v>44260</c:v>
                </c:pt>
                <c:pt idx="95">
                  <c:v>44261</c:v>
                </c:pt>
                <c:pt idx="96">
                  <c:v>44262</c:v>
                </c:pt>
                <c:pt idx="97">
                  <c:v>44263</c:v>
                </c:pt>
                <c:pt idx="98">
                  <c:v>44264</c:v>
                </c:pt>
                <c:pt idx="99">
                  <c:v>44265</c:v>
                </c:pt>
                <c:pt idx="100">
                  <c:v>44266</c:v>
                </c:pt>
                <c:pt idx="101">
                  <c:v>44267</c:v>
                </c:pt>
                <c:pt idx="102">
                  <c:v>44268</c:v>
                </c:pt>
                <c:pt idx="103">
                  <c:v>44269</c:v>
                </c:pt>
                <c:pt idx="104">
                  <c:v>44270</c:v>
                </c:pt>
                <c:pt idx="105">
                  <c:v>44271</c:v>
                </c:pt>
                <c:pt idx="106">
                  <c:v>44272</c:v>
                </c:pt>
                <c:pt idx="107">
                  <c:v>44273</c:v>
                </c:pt>
                <c:pt idx="108">
                  <c:v>44274</c:v>
                </c:pt>
                <c:pt idx="109">
                  <c:v>44275</c:v>
                </c:pt>
                <c:pt idx="110">
                  <c:v>44276</c:v>
                </c:pt>
                <c:pt idx="111">
                  <c:v>44277</c:v>
                </c:pt>
                <c:pt idx="112">
                  <c:v>44278</c:v>
                </c:pt>
                <c:pt idx="113">
                  <c:v>44279</c:v>
                </c:pt>
                <c:pt idx="114">
                  <c:v>44280</c:v>
                </c:pt>
                <c:pt idx="115">
                  <c:v>44281</c:v>
                </c:pt>
                <c:pt idx="116">
                  <c:v>44282</c:v>
                </c:pt>
                <c:pt idx="117">
                  <c:v>44283</c:v>
                </c:pt>
                <c:pt idx="118">
                  <c:v>44284</c:v>
                </c:pt>
                <c:pt idx="119">
                  <c:v>44285</c:v>
                </c:pt>
                <c:pt idx="120">
                  <c:v>44286</c:v>
                </c:pt>
                <c:pt idx="121">
                  <c:v>44287</c:v>
                </c:pt>
                <c:pt idx="122">
                  <c:v>44288</c:v>
                </c:pt>
                <c:pt idx="123">
                  <c:v>44289</c:v>
                </c:pt>
                <c:pt idx="124">
                  <c:v>44290</c:v>
                </c:pt>
              </c:numCache>
            </c:numRef>
          </c:cat>
          <c:val>
            <c:numRef>
              <c:f>Sheet1!$C$93:$C$217</c:f>
              <c:numCache>
                <c:formatCode>General</c:formatCode>
                <c:ptCount val="12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73D-4A48-BE0F-1E30C99130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0,8</c:v>
                </c:pt>
              </c:strCache>
            </c:strRef>
          </c:tx>
          <c:spPr>
            <a:ln w="28575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Sheet1!$A$93:$A$217</c:f>
              <c:numCache>
                <c:formatCode>m/d/yyyy</c:formatCode>
                <c:ptCount val="125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  <c:pt idx="76">
                  <c:v>44242</c:v>
                </c:pt>
                <c:pt idx="77">
                  <c:v>44243</c:v>
                </c:pt>
                <c:pt idx="78">
                  <c:v>44244</c:v>
                </c:pt>
                <c:pt idx="79">
                  <c:v>44245</c:v>
                </c:pt>
                <c:pt idx="80">
                  <c:v>44246</c:v>
                </c:pt>
                <c:pt idx="81">
                  <c:v>44247</c:v>
                </c:pt>
                <c:pt idx="82">
                  <c:v>44248</c:v>
                </c:pt>
                <c:pt idx="83">
                  <c:v>44249</c:v>
                </c:pt>
                <c:pt idx="84">
                  <c:v>44250</c:v>
                </c:pt>
                <c:pt idx="85">
                  <c:v>44251</c:v>
                </c:pt>
                <c:pt idx="86">
                  <c:v>44252</c:v>
                </c:pt>
                <c:pt idx="87">
                  <c:v>44253</c:v>
                </c:pt>
                <c:pt idx="88">
                  <c:v>44254</c:v>
                </c:pt>
                <c:pt idx="89">
                  <c:v>44255</c:v>
                </c:pt>
                <c:pt idx="90">
                  <c:v>44256</c:v>
                </c:pt>
                <c:pt idx="91">
                  <c:v>44257</c:v>
                </c:pt>
                <c:pt idx="92">
                  <c:v>44258</c:v>
                </c:pt>
                <c:pt idx="93">
                  <c:v>44259</c:v>
                </c:pt>
                <c:pt idx="94">
                  <c:v>44260</c:v>
                </c:pt>
                <c:pt idx="95">
                  <c:v>44261</c:v>
                </c:pt>
                <c:pt idx="96">
                  <c:v>44262</c:v>
                </c:pt>
                <c:pt idx="97">
                  <c:v>44263</c:v>
                </c:pt>
                <c:pt idx="98">
                  <c:v>44264</c:v>
                </c:pt>
                <c:pt idx="99">
                  <c:v>44265</c:v>
                </c:pt>
                <c:pt idx="100">
                  <c:v>44266</c:v>
                </c:pt>
                <c:pt idx="101">
                  <c:v>44267</c:v>
                </c:pt>
                <c:pt idx="102">
                  <c:v>44268</c:v>
                </c:pt>
                <c:pt idx="103">
                  <c:v>44269</c:v>
                </c:pt>
                <c:pt idx="104">
                  <c:v>44270</c:v>
                </c:pt>
                <c:pt idx="105">
                  <c:v>44271</c:v>
                </c:pt>
                <c:pt idx="106">
                  <c:v>44272</c:v>
                </c:pt>
                <c:pt idx="107">
                  <c:v>44273</c:v>
                </c:pt>
                <c:pt idx="108">
                  <c:v>44274</c:v>
                </c:pt>
                <c:pt idx="109">
                  <c:v>44275</c:v>
                </c:pt>
                <c:pt idx="110">
                  <c:v>44276</c:v>
                </c:pt>
                <c:pt idx="111">
                  <c:v>44277</c:v>
                </c:pt>
                <c:pt idx="112">
                  <c:v>44278</c:v>
                </c:pt>
                <c:pt idx="113">
                  <c:v>44279</c:v>
                </c:pt>
                <c:pt idx="114">
                  <c:v>44280</c:v>
                </c:pt>
                <c:pt idx="115">
                  <c:v>44281</c:v>
                </c:pt>
                <c:pt idx="116">
                  <c:v>44282</c:v>
                </c:pt>
                <c:pt idx="117">
                  <c:v>44283</c:v>
                </c:pt>
                <c:pt idx="118">
                  <c:v>44284</c:v>
                </c:pt>
                <c:pt idx="119">
                  <c:v>44285</c:v>
                </c:pt>
                <c:pt idx="120">
                  <c:v>44286</c:v>
                </c:pt>
                <c:pt idx="121">
                  <c:v>44287</c:v>
                </c:pt>
                <c:pt idx="122">
                  <c:v>44288</c:v>
                </c:pt>
                <c:pt idx="123">
                  <c:v>44289</c:v>
                </c:pt>
                <c:pt idx="124">
                  <c:v>44290</c:v>
                </c:pt>
              </c:numCache>
            </c:numRef>
          </c:cat>
          <c:val>
            <c:numRef>
              <c:f>Sheet1!$D$93:$D$217</c:f>
              <c:numCache>
                <c:formatCode>General</c:formatCode>
                <c:ptCount val="125"/>
                <c:pt idx="101">
                  <c:v>11072</c:v>
                </c:pt>
                <c:pt idx="102">
                  <c:v>10729</c:v>
                </c:pt>
                <c:pt idx="103">
                  <c:v>10325</c:v>
                </c:pt>
                <c:pt idx="104">
                  <c:v>9869</c:v>
                </c:pt>
                <c:pt idx="105">
                  <c:v>9377</c:v>
                </c:pt>
                <c:pt idx="106">
                  <c:v>9035</c:v>
                </c:pt>
                <c:pt idx="107">
                  <c:v>8749</c:v>
                </c:pt>
                <c:pt idx="108">
                  <c:v>8456</c:v>
                </c:pt>
                <c:pt idx="109">
                  <c:v>8114</c:v>
                </c:pt>
                <c:pt idx="110">
                  <c:v>7773</c:v>
                </c:pt>
                <c:pt idx="111">
                  <c:v>7457</c:v>
                </c:pt>
                <c:pt idx="112">
                  <c:v>7173</c:v>
                </c:pt>
                <c:pt idx="113">
                  <c:v>6921</c:v>
                </c:pt>
                <c:pt idx="114">
                  <c:v>6668</c:v>
                </c:pt>
                <c:pt idx="115">
                  <c:v>6410</c:v>
                </c:pt>
                <c:pt idx="116">
                  <c:v>6153</c:v>
                </c:pt>
                <c:pt idx="117">
                  <c:v>5915</c:v>
                </c:pt>
                <c:pt idx="118">
                  <c:v>5693</c:v>
                </c:pt>
                <c:pt idx="119">
                  <c:v>5484</c:v>
                </c:pt>
                <c:pt idx="120">
                  <c:v>5280</c:v>
                </c:pt>
                <c:pt idx="121">
                  <c:v>5079</c:v>
                </c:pt>
                <c:pt idx="122">
                  <c:v>4884</c:v>
                </c:pt>
                <c:pt idx="123">
                  <c:v>4698</c:v>
                </c:pt>
                <c:pt idx="124">
                  <c:v>4524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73D-4A48-BE0F-1E30C991302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0,9</c:v>
                </c:pt>
              </c:strCache>
            </c:strRef>
          </c:tx>
          <c:spPr>
            <a:ln w="28575" cap="rnd">
              <a:solidFill>
                <a:srgbClr val="0070C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Sheet1!$A$93:$A$217</c:f>
              <c:numCache>
                <c:formatCode>m/d/yyyy</c:formatCode>
                <c:ptCount val="125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  <c:pt idx="76">
                  <c:v>44242</c:v>
                </c:pt>
                <c:pt idx="77">
                  <c:v>44243</c:v>
                </c:pt>
                <c:pt idx="78">
                  <c:v>44244</c:v>
                </c:pt>
                <c:pt idx="79">
                  <c:v>44245</c:v>
                </c:pt>
                <c:pt idx="80">
                  <c:v>44246</c:v>
                </c:pt>
                <c:pt idx="81">
                  <c:v>44247</c:v>
                </c:pt>
                <c:pt idx="82">
                  <c:v>44248</c:v>
                </c:pt>
                <c:pt idx="83">
                  <c:v>44249</c:v>
                </c:pt>
                <c:pt idx="84">
                  <c:v>44250</c:v>
                </c:pt>
                <c:pt idx="85">
                  <c:v>44251</c:v>
                </c:pt>
                <c:pt idx="86">
                  <c:v>44252</c:v>
                </c:pt>
                <c:pt idx="87">
                  <c:v>44253</c:v>
                </c:pt>
                <c:pt idx="88">
                  <c:v>44254</c:v>
                </c:pt>
                <c:pt idx="89">
                  <c:v>44255</c:v>
                </c:pt>
                <c:pt idx="90">
                  <c:v>44256</c:v>
                </c:pt>
                <c:pt idx="91">
                  <c:v>44257</c:v>
                </c:pt>
                <c:pt idx="92">
                  <c:v>44258</c:v>
                </c:pt>
                <c:pt idx="93">
                  <c:v>44259</c:v>
                </c:pt>
                <c:pt idx="94">
                  <c:v>44260</c:v>
                </c:pt>
                <c:pt idx="95">
                  <c:v>44261</c:v>
                </c:pt>
                <c:pt idx="96">
                  <c:v>44262</c:v>
                </c:pt>
                <c:pt idx="97">
                  <c:v>44263</c:v>
                </c:pt>
                <c:pt idx="98">
                  <c:v>44264</c:v>
                </c:pt>
                <c:pt idx="99">
                  <c:v>44265</c:v>
                </c:pt>
                <c:pt idx="100">
                  <c:v>44266</c:v>
                </c:pt>
                <c:pt idx="101">
                  <c:v>44267</c:v>
                </c:pt>
                <c:pt idx="102">
                  <c:v>44268</c:v>
                </c:pt>
                <c:pt idx="103">
                  <c:v>44269</c:v>
                </c:pt>
                <c:pt idx="104">
                  <c:v>44270</c:v>
                </c:pt>
                <c:pt idx="105">
                  <c:v>44271</c:v>
                </c:pt>
                <c:pt idx="106">
                  <c:v>44272</c:v>
                </c:pt>
                <c:pt idx="107">
                  <c:v>44273</c:v>
                </c:pt>
                <c:pt idx="108">
                  <c:v>44274</c:v>
                </c:pt>
                <c:pt idx="109">
                  <c:v>44275</c:v>
                </c:pt>
                <c:pt idx="110">
                  <c:v>44276</c:v>
                </c:pt>
                <c:pt idx="111">
                  <c:v>44277</c:v>
                </c:pt>
                <c:pt idx="112">
                  <c:v>44278</c:v>
                </c:pt>
                <c:pt idx="113">
                  <c:v>44279</c:v>
                </c:pt>
                <c:pt idx="114">
                  <c:v>44280</c:v>
                </c:pt>
                <c:pt idx="115">
                  <c:v>44281</c:v>
                </c:pt>
                <c:pt idx="116">
                  <c:v>44282</c:v>
                </c:pt>
                <c:pt idx="117">
                  <c:v>44283</c:v>
                </c:pt>
                <c:pt idx="118">
                  <c:v>44284</c:v>
                </c:pt>
                <c:pt idx="119">
                  <c:v>44285</c:v>
                </c:pt>
                <c:pt idx="120">
                  <c:v>44286</c:v>
                </c:pt>
                <c:pt idx="121">
                  <c:v>44287</c:v>
                </c:pt>
                <c:pt idx="122">
                  <c:v>44288</c:v>
                </c:pt>
                <c:pt idx="123">
                  <c:v>44289</c:v>
                </c:pt>
                <c:pt idx="124">
                  <c:v>44290</c:v>
                </c:pt>
              </c:numCache>
            </c:numRef>
          </c:cat>
          <c:val>
            <c:numRef>
              <c:f>Sheet1!$E$93:$E$217</c:f>
              <c:numCache>
                <c:formatCode>General</c:formatCode>
                <c:ptCount val="125"/>
                <c:pt idx="101">
                  <c:v>12251</c:v>
                </c:pt>
                <c:pt idx="102">
                  <c:v>12073</c:v>
                </c:pt>
                <c:pt idx="103">
                  <c:v>11866</c:v>
                </c:pt>
                <c:pt idx="104">
                  <c:v>11620</c:v>
                </c:pt>
                <c:pt idx="105">
                  <c:v>11348</c:v>
                </c:pt>
                <c:pt idx="106">
                  <c:v>11150</c:v>
                </c:pt>
                <c:pt idx="107">
                  <c:v>10983</c:v>
                </c:pt>
                <c:pt idx="108">
                  <c:v>10810</c:v>
                </c:pt>
                <c:pt idx="109">
                  <c:v>10606</c:v>
                </c:pt>
                <c:pt idx="110">
                  <c:v>10398</c:v>
                </c:pt>
                <c:pt idx="111">
                  <c:v>10198</c:v>
                </c:pt>
                <c:pt idx="112">
                  <c:v>10016</c:v>
                </c:pt>
                <c:pt idx="113">
                  <c:v>9848</c:v>
                </c:pt>
                <c:pt idx="114">
                  <c:v>9679</c:v>
                </c:pt>
                <c:pt idx="115">
                  <c:v>9502</c:v>
                </c:pt>
                <c:pt idx="116">
                  <c:v>9323</c:v>
                </c:pt>
                <c:pt idx="117">
                  <c:v>9153</c:v>
                </c:pt>
                <c:pt idx="118">
                  <c:v>8991</c:v>
                </c:pt>
                <c:pt idx="119">
                  <c:v>8835</c:v>
                </c:pt>
                <c:pt idx="120">
                  <c:v>8679</c:v>
                </c:pt>
                <c:pt idx="121">
                  <c:v>8523</c:v>
                </c:pt>
                <c:pt idx="122">
                  <c:v>8368</c:v>
                </c:pt>
                <c:pt idx="123">
                  <c:v>8218</c:v>
                </c:pt>
                <c:pt idx="124">
                  <c:v>8072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73D-4A48-BE0F-1E30C991302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1,10</c:v>
                </c:pt>
              </c:strCache>
            </c:strRef>
          </c:tx>
          <c:spPr>
            <a:ln w="28575" cap="rnd">
              <a:solidFill>
                <a:srgbClr val="FFC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Sheet1!$A$93:$A$217</c:f>
              <c:numCache>
                <c:formatCode>m/d/yyyy</c:formatCode>
                <c:ptCount val="125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  <c:pt idx="76">
                  <c:v>44242</c:v>
                </c:pt>
                <c:pt idx="77">
                  <c:v>44243</c:v>
                </c:pt>
                <c:pt idx="78">
                  <c:v>44244</c:v>
                </c:pt>
                <c:pt idx="79">
                  <c:v>44245</c:v>
                </c:pt>
                <c:pt idx="80">
                  <c:v>44246</c:v>
                </c:pt>
                <c:pt idx="81">
                  <c:v>44247</c:v>
                </c:pt>
                <c:pt idx="82">
                  <c:v>44248</c:v>
                </c:pt>
                <c:pt idx="83">
                  <c:v>44249</c:v>
                </c:pt>
                <c:pt idx="84">
                  <c:v>44250</c:v>
                </c:pt>
                <c:pt idx="85">
                  <c:v>44251</c:v>
                </c:pt>
                <c:pt idx="86">
                  <c:v>44252</c:v>
                </c:pt>
                <c:pt idx="87">
                  <c:v>44253</c:v>
                </c:pt>
                <c:pt idx="88">
                  <c:v>44254</c:v>
                </c:pt>
                <c:pt idx="89">
                  <c:v>44255</c:v>
                </c:pt>
                <c:pt idx="90">
                  <c:v>44256</c:v>
                </c:pt>
                <c:pt idx="91">
                  <c:v>44257</c:v>
                </c:pt>
                <c:pt idx="92">
                  <c:v>44258</c:v>
                </c:pt>
                <c:pt idx="93">
                  <c:v>44259</c:v>
                </c:pt>
                <c:pt idx="94">
                  <c:v>44260</c:v>
                </c:pt>
                <c:pt idx="95">
                  <c:v>44261</c:v>
                </c:pt>
                <c:pt idx="96">
                  <c:v>44262</c:v>
                </c:pt>
                <c:pt idx="97">
                  <c:v>44263</c:v>
                </c:pt>
                <c:pt idx="98">
                  <c:v>44264</c:v>
                </c:pt>
                <c:pt idx="99">
                  <c:v>44265</c:v>
                </c:pt>
                <c:pt idx="100">
                  <c:v>44266</c:v>
                </c:pt>
                <c:pt idx="101">
                  <c:v>44267</c:v>
                </c:pt>
                <c:pt idx="102">
                  <c:v>44268</c:v>
                </c:pt>
                <c:pt idx="103">
                  <c:v>44269</c:v>
                </c:pt>
                <c:pt idx="104">
                  <c:v>44270</c:v>
                </c:pt>
                <c:pt idx="105">
                  <c:v>44271</c:v>
                </c:pt>
                <c:pt idx="106">
                  <c:v>44272</c:v>
                </c:pt>
                <c:pt idx="107">
                  <c:v>44273</c:v>
                </c:pt>
                <c:pt idx="108">
                  <c:v>44274</c:v>
                </c:pt>
                <c:pt idx="109">
                  <c:v>44275</c:v>
                </c:pt>
                <c:pt idx="110">
                  <c:v>44276</c:v>
                </c:pt>
                <c:pt idx="111">
                  <c:v>44277</c:v>
                </c:pt>
                <c:pt idx="112">
                  <c:v>44278</c:v>
                </c:pt>
                <c:pt idx="113">
                  <c:v>44279</c:v>
                </c:pt>
                <c:pt idx="114">
                  <c:v>44280</c:v>
                </c:pt>
                <c:pt idx="115">
                  <c:v>44281</c:v>
                </c:pt>
                <c:pt idx="116">
                  <c:v>44282</c:v>
                </c:pt>
                <c:pt idx="117">
                  <c:v>44283</c:v>
                </c:pt>
                <c:pt idx="118">
                  <c:v>44284</c:v>
                </c:pt>
                <c:pt idx="119">
                  <c:v>44285</c:v>
                </c:pt>
                <c:pt idx="120">
                  <c:v>44286</c:v>
                </c:pt>
                <c:pt idx="121">
                  <c:v>44287</c:v>
                </c:pt>
                <c:pt idx="122">
                  <c:v>44288</c:v>
                </c:pt>
                <c:pt idx="123">
                  <c:v>44289</c:v>
                </c:pt>
                <c:pt idx="124">
                  <c:v>44290</c:v>
                </c:pt>
              </c:numCache>
            </c:numRef>
          </c:cat>
          <c:val>
            <c:numRef>
              <c:f>Sheet1!$F$93:$F$217</c:f>
              <c:numCache>
                <c:formatCode>General</c:formatCode>
                <c:ptCount val="125"/>
                <c:pt idx="101">
                  <c:v>14609</c:v>
                </c:pt>
                <c:pt idx="102">
                  <c:v>14844</c:v>
                </c:pt>
                <c:pt idx="103">
                  <c:v>15162</c:v>
                </c:pt>
                <c:pt idx="104">
                  <c:v>15501</c:v>
                </c:pt>
                <c:pt idx="105">
                  <c:v>15846</c:v>
                </c:pt>
                <c:pt idx="106">
                  <c:v>16076</c:v>
                </c:pt>
                <c:pt idx="107">
                  <c:v>16303</c:v>
                </c:pt>
                <c:pt idx="108">
                  <c:v>16578</c:v>
                </c:pt>
                <c:pt idx="109">
                  <c:v>16919</c:v>
                </c:pt>
                <c:pt idx="110">
                  <c:v>17259</c:v>
                </c:pt>
                <c:pt idx="111">
                  <c:v>17574</c:v>
                </c:pt>
                <c:pt idx="112">
                  <c:v>17871</c:v>
                </c:pt>
                <c:pt idx="113">
                  <c:v>18165</c:v>
                </c:pt>
                <c:pt idx="114">
                  <c:v>18491</c:v>
                </c:pt>
                <c:pt idx="115">
                  <c:v>18840</c:v>
                </c:pt>
                <c:pt idx="116">
                  <c:v>19196</c:v>
                </c:pt>
                <c:pt idx="117">
                  <c:v>19538</c:v>
                </c:pt>
                <c:pt idx="118">
                  <c:v>19877</c:v>
                </c:pt>
                <c:pt idx="119">
                  <c:v>20226</c:v>
                </c:pt>
                <c:pt idx="120">
                  <c:v>20590</c:v>
                </c:pt>
                <c:pt idx="121">
                  <c:v>20968</c:v>
                </c:pt>
                <c:pt idx="122">
                  <c:v>21349</c:v>
                </c:pt>
                <c:pt idx="123">
                  <c:v>21729</c:v>
                </c:pt>
                <c:pt idx="124">
                  <c:v>22112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DBC-47C2-8B14-B46001D177A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1,15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Sheet1!$A$93:$A$217</c:f>
              <c:numCache>
                <c:formatCode>m/d/yyyy</c:formatCode>
                <c:ptCount val="125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  <c:pt idx="76">
                  <c:v>44242</c:v>
                </c:pt>
                <c:pt idx="77">
                  <c:v>44243</c:v>
                </c:pt>
                <c:pt idx="78">
                  <c:v>44244</c:v>
                </c:pt>
                <c:pt idx="79">
                  <c:v>44245</c:v>
                </c:pt>
                <c:pt idx="80">
                  <c:v>44246</c:v>
                </c:pt>
                <c:pt idx="81">
                  <c:v>44247</c:v>
                </c:pt>
                <c:pt idx="82">
                  <c:v>44248</c:v>
                </c:pt>
                <c:pt idx="83">
                  <c:v>44249</c:v>
                </c:pt>
                <c:pt idx="84">
                  <c:v>44250</c:v>
                </c:pt>
                <c:pt idx="85">
                  <c:v>44251</c:v>
                </c:pt>
                <c:pt idx="86">
                  <c:v>44252</c:v>
                </c:pt>
                <c:pt idx="87">
                  <c:v>44253</c:v>
                </c:pt>
                <c:pt idx="88">
                  <c:v>44254</c:v>
                </c:pt>
                <c:pt idx="89">
                  <c:v>44255</c:v>
                </c:pt>
                <c:pt idx="90">
                  <c:v>44256</c:v>
                </c:pt>
                <c:pt idx="91">
                  <c:v>44257</c:v>
                </c:pt>
                <c:pt idx="92">
                  <c:v>44258</c:v>
                </c:pt>
                <c:pt idx="93">
                  <c:v>44259</c:v>
                </c:pt>
                <c:pt idx="94">
                  <c:v>44260</c:v>
                </c:pt>
                <c:pt idx="95">
                  <c:v>44261</c:v>
                </c:pt>
                <c:pt idx="96">
                  <c:v>44262</c:v>
                </c:pt>
                <c:pt idx="97">
                  <c:v>44263</c:v>
                </c:pt>
                <c:pt idx="98">
                  <c:v>44264</c:v>
                </c:pt>
                <c:pt idx="99">
                  <c:v>44265</c:v>
                </c:pt>
                <c:pt idx="100">
                  <c:v>44266</c:v>
                </c:pt>
                <c:pt idx="101">
                  <c:v>44267</c:v>
                </c:pt>
                <c:pt idx="102">
                  <c:v>44268</c:v>
                </c:pt>
                <c:pt idx="103">
                  <c:v>44269</c:v>
                </c:pt>
                <c:pt idx="104">
                  <c:v>44270</c:v>
                </c:pt>
                <c:pt idx="105">
                  <c:v>44271</c:v>
                </c:pt>
                <c:pt idx="106">
                  <c:v>44272</c:v>
                </c:pt>
                <c:pt idx="107">
                  <c:v>44273</c:v>
                </c:pt>
                <c:pt idx="108">
                  <c:v>44274</c:v>
                </c:pt>
                <c:pt idx="109">
                  <c:v>44275</c:v>
                </c:pt>
                <c:pt idx="110">
                  <c:v>44276</c:v>
                </c:pt>
                <c:pt idx="111">
                  <c:v>44277</c:v>
                </c:pt>
                <c:pt idx="112">
                  <c:v>44278</c:v>
                </c:pt>
                <c:pt idx="113">
                  <c:v>44279</c:v>
                </c:pt>
                <c:pt idx="114">
                  <c:v>44280</c:v>
                </c:pt>
                <c:pt idx="115">
                  <c:v>44281</c:v>
                </c:pt>
                <c:pt idx="116">
                  <c:v>44282</c:v>
                </c:pt>
                <c:pt idx="117">
                  <c:v>44283</c:v>
                </c:pt>
                <c:pt idx="118">
                  <c:v>44284</c:v>
                </c:pt>
                <c:pt idx="119">
                  <c:v>44285</c:v>
                </c:pt>
                <c:pt idx="120">
                  <c:v>44286</c:v>
                </c:pt>
                <c:pt idx="121">
                  <c:v>44287</c:v>
                </c:pt>
                <c:pt idx="122">
                  <c:v>44288</c:v>
                </c:pt>
                <c:pt idx="123">
                  <c:v>44289</c:v>
                </c:pt>
                <c:pt idx="124">
                  <c:v>44290</c:v>
                </c:pt>
              </c:numCache>
            </c:numRef>
          </c:cat>
          <c:val>
            <c:numRef>
              <c:f>Sheet1!$G$93:$G$217</c:f>
              <c:numCache>
                <c:formatCode>General</c:formatCode>
                <c:ptCount val="125"/>
                <c:pt idx="101">
                  <c:v>15198</c:v>
                </c:pt>
                <c:pt idx="102">
                  <c:v>15554</c:v>
                </c:pt>
                <c:pt idx="103">
                  <c:v>16031</c:v>
                </c:pt>
                <c:pt idx="104">
                  <c:v>16549</c:v>
                </c:pt>
                <c:pt idx="105">
                  <c:v>17086</c:v>
                </c:pt>
                <c:pt idx="106">
                  <c:v>17454</c:v>
                </c:pt>
                <c:pt idx="107">
                  <c:v>17816</c:v>
                </c:pt>
                <c:pt idx="108">
                  <c:v>18251</c:v>
                </c:pt>
                <c:pt idx="109">
                  <c:v>18796</c:v>
                </c:pt>
                <c:pt idx="110">
                  <c:v>19344</c:v>
                </c:pt>
                <c:pt idx="111">
                  <c:v>19859</c:v>
                </c:pt>
                <c:pt idx="112">
                  <c:v>20349</c:v>
                </c:pt>
                <c:pt idx="113">
                  <c:v>20840</c:v>
                </c:pt>
                <c:pt idx="114">
                  <c:v>21384</c:v>
                </c:pt>
                <c:pt idx="115">
                  <c:v>21972</c:v>
                </c:pt>
                <c:pt idx="116">
                  <c:v>22574</c:v>
                </c:pt>
                <c:pt idx="117">
                  <c:v>23162</c:v>
                </c:pt>
                <c:pt idx="118">
                  <c:v>23748</c:v>
                </c:pt>
                <c:pt idx="119">
                  <c:v>24356</c:v>
                </c:pt>
                <c:pt idx="120">
                  <c:v>24996</c:v>
                </c:pt>
                <c:pt idx="121">
                  <c:v>25663</c:v>
                </c:pt>
                <c:pt idx="122">
                  <c:v>26343</c:v>
                </c:pt>
                <c:pt idx="123">
                  <c:v>27029</c:v>
                </c:pt>
                <c:pt idx="124">
                  <c:v>27725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5F-422B-9D83-5878610B18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7147840"/>
        <c:axId val="419321824"/>
      </c:line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2"/>
        <c:majorTimeUnit val="days"/>
      </c:dateAx>
      <c:valAx>
        <c:axId val="419321824"/>
        <c:scaling>
          <c:orientation val="minMax"/>
          <c:max val="300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Reálná data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Sheet1!$A$2:$A$76</c:f>
              <c:numCache>
                <c:formatCode>m/d/yyyy</c:formatCode>
                <c:ptCount val="75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</c:numCache>
            </c:numRef>
          </c:cat>
          <c:val>
            <c:numRef>
              <c:f>Sheet1!$E$2:$E$76</c:f>
              <c:numCache>
                <c:formatCode>General</c:formatCode>
                <c:ptCount val="75"/>
                <c:pt idx="0">
                  <c:v>1170</c:v>
                </c:pt>
                <c:pt idx="1">
                  <c:v>1214</c:v>
                </c:pt>
                <c:pt idx="2">
                  <c:v>1242</c:v>
                </c:pt>
                <c:pt idx="3">
                  <c:v>1267</c:v>
                </c:pt>
                <c:pt idx="4">
                  <c:v>1270</c:v>
                </c:pt>
                <c:pt idx="5">
                  <c:v>1271</c:v>
                </c:pt>
                <c:pt idx="6">
                  <c:v>1282</c:v>
                </c:pt>
                <c:pt idx="7">
                  <c:v>1364</c:v>
                </c:pt>
                <c:pt idx="8">
                  <c:v>1393</c:v>
                </c:pt>
                <c:pt idx="9">
                  <c:v>1410</c:v>
                </c:pt>
                <c:pt idx="10">
                  <c:v>1463</c:v>
                </c:pt>
                <c:pt idx="11">
                  <c:v>1439</c:v>
                </c:pt>
                <c:pt idx="12">
                  <c:v>1466</c:v>
                </c:pt>
                <c:pt idx="13">
                  <c:v>1504</c:v>
                </c:pt>
                <c:pt idx="14">
                  <c:v>1587</c:v>
                </c:pt>
                <c:pt idx="15">
                  <c:v>1599</c:v>
                </c:pt>
                <c:pt idx="16">
                  <c:v>1625</c:v>
                </c:pt>
                <c:pt idx="17">
                  <c:v>1650</c:v>
                </c:pt>
                <c:pt idx="18">
                  <c:v>1670</c:v>
                </c:pt>
                <c:pt idx="19">
                  <c:v>1673</c:v>
                </c:pt>
                <c:pt idx="20">
                  <c:v>1676</c:v>
                </c:pt>
                <c:pt idx="21">
                  <c:v>1770</c:v>
                </c:pt>
                <c:pt idx="22">
                  <c:v>1798</c:v>
                </c:pt>
                <c:pt idx="23">
                  <c:v>1829</c:v>
                </c:pt>
                <c:pt idx="24">
                  <c:v>1819</c:v>
                </c:pt>
                <c:pt idx="25">
                  <c:v>1835</c:v>
                </c:pt>
                <c:pt idx="26">
                  <c:v>1784</c:v>
                </c:pt>
                <c:pt idx="27">
                  <c:v>1831</c:v>
                </c:pt>
                <c:pt idx="28">
                  <c:v>1889</c:v>
                </c:pt>
                <c:pt idx="29">
                  <c:v>1894</c:v>
                </c:pt>
                <c:pt idx="30">
                  <c:v>1864</c:v>
                </c:pt>
                <c:pt idx="31">
                  <c:v>1864</c:v>
                </c:pt>
                <c:pt idx="32">
                  <c:v>1824</c:v>
                </c:pt>
                <c:pt idx="33">
                  <c:v>1788</c:v>
                </c:pt>
                <c:pt idx="34">
                  <c:v>1811</c:v>
                </c:pt>
                <c:pt idx="35">
                  <c:v>1826</c:v>
                </c:pt>
                <c:pt idx="36">
                  <c:v>1783</c:v>
                </c:pt>
                <c:pt idx="37">
                  <c:v>1749</c:v>
                </c:pt>
                <c:pt idx="38">
                  <c:v>1748</c:v>
                </c:pt>
                <c:pt idx="39">
                  <c:v>1687</c:v>
                </c:pt>
                <c:pt idx="40">
                  <c:v>1649</c:v>
                </c:pt>
                <c:pt idx="41">
                  <c:v>1663</c:v>
                </c:pt>
                <c:pt idx="42">
                  <c:v>1670</c:v>
                </c:pt>
                <c:pt idx="43">
                  <c:v>1617</c:v>
                </c:pt>
                <c:pt idx="44">
                  <c:v>1546</c:v>
                </c:pt>
                <c:pt idx="45">
                  <c:v>1471</c:v>
                </c:pt>
                <c:pt idx="46">
                  <c:v>1426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7-40CB-B839-EFC1D54577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7093791"/>
        <c:axId val="209778303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Sheet1!$A$2:$A$76</c:f>
              <c:numCache>
                <c:formatCode>m/d/yyyy</c:formatCode>
                <c:ptCount val="75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</c:numCache>
            </c:numRef>
          </c:cat>
          <c:val>
            <c:numRef>
              <c:f>Sheet1!$B$2:$B$76</c:f>
              <c:numCache>
                <c:formatCode>General</c:formatCode>
                <c:ptCount val="75"/>
                <c:pt idx="10">
                  <c:v>1429.4057922113973</c:v>
                </c:pt>
                <c:pt idx="11">
                  <c:v>1466.979520450727</c:v>
                </c:pt>
                <c:pt idx="12">
                  <c:v>1497.5676799270993</c:v>
                </c:pt>
                <c:pt idx="13">
                  <c:v>1530.1143722739241</c:v>
                </c:pt>
                <c:pt idx="14">
                  <c:v>1566.0945236990567</c:v>
                </c:pt>
                <c:pt idx="15">
                  <c:v>1605.217561113328</c:v>
                </c:pt>
                <c:pt idx="16">
                  <c:v>1647.7651202963684</c:v>
                </c:pt>
                <c:pt idx="17">
                  <c:v>1692.9778172454521</c:v>
                </c:pt>
                <c:pt idx="18">
                  <c:v>1739.8399359103437</c:v>
                </c:pt>
                <c:pt idx="19">
                  <c:v>1788.6622962522986</c:v>
                </c:pt>
                <c:pt idx="20">
                  <c:v>1839.797493822153</c:v>
                </c:pt>
                <c:pt idx="21">
                  <c:v>1892.5569430208304</c:v>
                </c:pt>
                <c:pt idx="22">
                  <c:v>1946.5993302412858</c:v>
                </c:pt>
                <c:pt idx="23">
                  <c:v>2002.1579775419818</c:v>
                </c:pt>
                <c:pt idx="24">
                  <c:v>2059.3383816136243</c:v>
                </c:pt>
                <c:pt idx="25">
                  <c:v>2118.1980192777773</c:v>
                </c:pt>
                <c:pt idx="26">
                  <c:v>2178.6018720708666</c:v>
                </c:pt>
                <c:pt idx="27">
                  <c:v>2240.2080049072774</c:v>
                </c:pt>
                <c:pt idx="28">
                  <c:v>2302.5473771478496</c:v>
                </c:pt>
                <c:pt idx="29">
                  <c:v>2365.532365994834</c:v>
                </c:pt>
                <c:pt idx="30">
                  <c:v>2429.1138292499654</c:v>
                </c:pt>
                <c:pt idx="31">
                  <c:v>2493.1742499211987</c:v>
                </c:pt>
                <c:pt idx="32">
                  <c:v>2557.5543977722409</c:v>
                </c:pt>
                <c:pt idx="33">
                  <c:v>2622.1725256781601</c:v>
                </c:pt>
                <c:pt idx="34">
                  <c:v>2686.9391026860021</c:v>
                </c:pt>
                <c:pt idx="35">
                  <c:v>2751.5924668166335</c:v>
                </c:pt>
                <c:pt idx="36">
                  <c:v>2815.9674191816312</c:v>
                </c:pt>
                <c:pt idx="37">
                  <c:v>2879.859628869759</c:v>
                </c:pt>
                <c:pt idx="38">
                  <c:v>2943.0717402295436</c:v>
                </c:pt>
                <c:pt idx="39">
                  <c:v>3005.4589194224491</c:v>
                </c:pt>
                <c:pt idx="40">
                  <c:v>3066.88754677114</c:v>
                </c:pt>
                <c:pt idx="41">
                  <c:v>3127.1594074747177</c:v>
                </c:pt>
                <c:pt idx="42">
                  <c:v>3186.0761636806214</c:v>
                </c:pt>
                <c:pt idx="43">
                  <c:v>3243.4792573267587</c:v>
                </c:pt>
                <c:pt idx="44">
                  <c:v>3299.1725306036883</c:v>
                </c:pt>
                <c:pt idx="45">
                  <c:v>3352.9733911722424</c:v>
                </c:pt>
                <c:pt idx="46">
                  <c:v>3404.7307492214168</c:v>
                </c:pt>
                <c:pt idx="47">
                  <c:v>3454.2612582068282</c:v>
                </c:pt>
                <c:pt idx="48">
                  <c:v>3501.3939385272606</c:v>
                </c:pt>
                <c:pt idx="49">
                  <c:v>3545.9643401771659</c:v>
                </c:pt>
                <c:pt idx="50">
                  <c:v>3587.795704635631</c:v>
                </c:pt>
                <c:pt idx="51">
                  <c:v>3626.73424416735</c:v>
                </c:pt>
                <c:pt idx="52">
                  <c:v>3662.6360323633298</c:v>
                </c:pt>
                <c:pt idx="53">
                  <c:v>3695.3659122873019</c:v>
                </c:pt>
                <c:pt idx="54">
                  <c:v>3724.8009227368948</c:v>
                </c:pt>
                <c:pt idx="55">
                  <c:v>3750.8235604995984</c:v>
                </c:pt>
                <c:pt idx="56">
                  <c:v>3773.3218270193897</c:v>
                </c:pt>
                <c:pt idx="57">
                  <c:v>3792.191035847366</c:v>
                </c:pt>
                <c:pt idx="58">
                  <c:v>3807.3407267451566</c:v>
                </c:pt>
                <c:pt idx="59">
                  <c:v>3818.6976936117617</c:v>
                </c:pt>
                <c:pt idx="60">
                  <c:v>3826.2113602231311</c:v>
                </c:pt>
                <c:pt idx="61">
                  <c:v>3829.8505175318192</c:v>
                </c:pt>
                <c:pt idx="62">
                  <c:v>3829.5815214059794</c:v>
                </c:pt>
                <c:pt idx="63">
                  <c:v>3825.3898368390815</c:v>
                </c:pt>
                <c:pt idx="64">
                  <c:v>3817.2865923854506</c:v>
                </c:pt>
                <c:pt idx="65">
                  <c:v>3805.2838962020132</c:v>
                </c:pt>
                <c:pt idx="66">
                  <c:v>3789.4085741173044</c:v>
                </c:pt>
                <c:pt idx="67">
                  <c:v>3769.7112187005418</c:v>
                </c:pt>
                <c:pt idx="68">
                  <c:v>3746.2610698914323</c:v>
                </c:pt>
                <c:pt idx="69">
                  <c:v>3719.1333287697648</c:v>
                </c:pt>
                <c:pt idx="70">
                  <c:v>3688.4190737765612</c:v>
                </c:pt>
                <c:pt idx="71">
                  <c:v>3654.2233202133662</c:v>
                </c:pt>
                <c:pt idx="72">
                  <c:v>3616.6623633838644</c:v>
                </c:pt>
                <c:pt idx="73">
                  <c:v>3575.8629208701977</c:v>
                </c:pt>
                <c:pt idx="74">
                  <c:v>3531.9630920628811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97-40CB-B839-EFC1D54577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Sheet1!$A$2:$A$76</c:f>
              <c:numCache>
                <c:formatCode>m/d/yyyy</c:formatCode>
                <c:ptCount val="75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</c:numCache>
            </c:numRef>
          </c:cat>
          <c:val>
            <c:numRef>
              <c:f>Sheet1!$C$2:$C$76</c:f>
              <c:numCache>
                <c:formatCode>General</c:formatCode>
                <c:ptCount val="75"/>
                <c:pt idx="10">
                  <c:v>1429.4057922113973</c:v>
                </c:pt>
                <c:pt idx="11">
                  <c:v>1466.979520450727</c:v>
                </c:pt>
                <c:pt idx="12">
                  <c:v>1496.2242025043868</c:v>
                </c:pt>
                <c:pt idx="13">
                  <c:v>1525.1338129685082</c:v>
                </c:pt>
                <c:pt idx="14">
                  <c:v>1554.6393721555532</c:v>
                </c:pt>
                <c:pt idx="15">
                  <c:v>1584.1264731757331</c:v>
                </c:pt>
                <c:pt idx="16">
                  <c:v>1613.6755506954005</c:v>
                </c:pt>
                <c:pt idx="17">
                  <c:v>1642.386625332819</c:v>
                </c:pt>
                <c:pt idx="18">
                  <c:v>1669.1505635848287</c:v>
                </c:pt>
                <c:pt idx="19">
                  <c:v>1694.2254739486821</c:v>
                </c:pt>
                <c:pt idx="20">
                  <c:v>1717.962339821685</c:v>
                </c:pt>
                <c:pt idx="21">
                  <c:v>1739.7135982905395</c:v>
                </c:pt>
                <c:pt idx="22">
                  <c:v>1759.2221596459206</c:v>
                </c:pt>
                <c:pt idx="23">
                  <c:v>1776.8616617506239</c:v>
                </c:pt>
                <c:pt idx="24">
                  <c:v>1792.9094636235241</c:v>
                </c:pt>
                <c:pt idx="25">
                  <c:v>1807.6052495258771</c:v>
                </c:pt>
                <c:pt idx="26">
                  <c:v>1821.0015193052272</c:v>
                </c:pt>
                <c:pt idx="27">
                  <c:v>1832.9524722347398</c:v>
                </c:pt>
                <c:pt idx="28">
                  <c:v>1843.1884013731724</c:v>
                </c:pt>
                <c:pt idx="29">
                  <c:v>1851.8207532464928</c:v>
                </c:pt>
                <c:pt idx="30">
                  <c:v>1858.9965696135307</c:v>
                </c:pt>
                <c:pt idx="31">
                  <c:v>1864.7942625927742</c:v>
                </c:pt>
                <c:pt idx="32">
                  <c:v>1869.2557792213454</c:v>
                </c:pt>
                <c:pt idx="33">
                  <c:v>1872.5088135606486</c:v>
                </c:pt>
                <c:pt idx="34">
                  <c:v>1874.6793788054738</c:v>
                </c:pt>
                <c:pt idx="35">
                  <c:v>1875.7194001739056</c:v>
                </c:pt>
                <c:pt idx="36">
                  <c:v>1875.6736944291979</c:v>
                </c:pt>
                <c:pt idx="37">
                  <c:v>1874.5455423986693</c:v>
                </c:pt>
                <c:pt idx="38">
                  <c:v>1872.3446953953849</c:v>
                </c:pt>
                <c:pt idx="39">
                  <c:v>1869.1327711383892</c:v>
                </c:pt>
                <c:pt idx="40">
                  <c:v>1864.9826745792443</c:v>
                </c:pt>
                <c:pt idx="41">
                  <c:v>1859.9030685917805</c:v>
                </c:pt>
                <c:pt idx="42">
                  <c:v>1853.9026402148752</c:v>
                </c:pt>
                <c:pt idx="43">
                  <c:v>1847.0301586687599</c:v>
                </c:pt>
                <c:pt idx="44">
                  <c:v>1839.2952736176696</c:v>
                </c:pt>
                <c:pt idx="45">
                  <c:v>1830.7190640783599</c:v>
                </c:pt>
                <c:pt idx="46">
                  <c:v>1821.3516343819558</c:v>
                </c:pt>
                <c:pt idx="47">
                  <c:v>1811.208036655536</c:v>
                </c:pt>
                <c:pt idx="48">
                  <c:v>1800.3120175447932</c:v>
                </c:pt>
                <c:pt idx="49">
                  <c:v>1788.68935520429</c:v>
                </c:pt>
                <c:pt idx="50">
                  <c:v>1776.3480483892145</c:v>
                </c:pt>
                <c:pt idx="51">
                  <c:v>1763.31258616234</c:v>
                </c:pt>
                <c:pt idx="52">
                  <c:v>1749.6101755523362</c:v>
                </c:pt>
                <c:pt idx="53">
                  <c:v>1735.2685813869539</c:v>
                </c:pt>
                <c:pt idx="54">
                  <c:v>1720.3185391080601</c:v>
                </c:pt>
                <c:pt idx="55">
                  <c:v>1704.7861751836444</c:v>
                </c:pt>
                <c:pt idx="56">
                  <c:v>1688.6919659952371</c:v>
                </c:pt>
                <c:pt idx="57">
                  <c:v>1672.051698791345</c:v>
                </c:pt>
                <c:pt idx="58">
                  <c:v>1654.882724969955</c:v>
                </c:pt>
                <c:pt idx="59">
                  <c:v>1637.206320074147</c:v>
                </c:pt>
                <c:pt idx="60">
                  <c:v>1619.0524567071473</c:v>
                </c:pt>
                <c:pt idx="61">
                  <c:v>1600.4560478108613</c:v>
                </c:pt>
                <c:pt idx="62">
                  <c:v>1581.4348642172199</c:v>
                </c:pt>
                <c:pt idx="63">
                  <c:v>1562.0108592492761</c:v>
                </c:pt>
                <c:pt idx="64">
                  <c:v>1542.216452889578</c:v>
                </c:pt>
                <c:pt idx="65">
                  <c:v>1522.0696221179332</c:v>
                </c:pt>
                <c:pt idx="66">
                  <c:v>1501.5876464082237</c:v>
                </c:pt>
                <c:pt idx="67">
                  <c:v>1480.7964666680075</c:v>
                </c:pt>
                <c:pt idx="68">
                  <c:v>1459.7259946889396</c:v>
                </c:pt>
                <c:pt idx="69">
                  <c:v>1438.3977480320746</c:v>
                </c:pt>
                <c:pt idx="70">
                  <c:v>1416.8353479424061</c:v>
                </c:pt>
                <c:pt idx="71">
                  <c:v>1395.0632283200569</c:v>
                </c:pt>
                <c:pt idx="72">
                  <c:v>1373.104655193082</c:v>
                </c:pt>
                <c:pt idx="73">
                  <c:v>1350.981537112536</c:v>
                </c:pt>
                <c:pt idx="74">
                  <c:v>1328.7163008403602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297-40CB-B839-EFC1D54577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Sheet1!$A$2:$A$76</c:f>
              <c:numCache>
                <c:formatCode>m/d/yyyy</c:formatCode>
                <c:ptCount val="75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</c:numCache>
            </c:numRef>
          </c:cat>
          <c:val>
            <c:numRef>
              <c:f>Sheet1!$D$2:$D$76</c:f>
              <c:numCache>
                <c:formatCode>General</c:formatCode>
                <c:ptCount val="75"/>
                <c:pt idx="10">
                  <c:v>1429.4057922113973</c:v>
                </c:pt>
                <c:pt idx="11">
                  <c:v>1466.979520450727</c:v>
                </c:pt>
                <c:pt idx="12">
                  <c:v>1495.1941158352784</c:v>
                </c:pt>
                <c:pt idx="13">
                  <c:v>1521.3144000269588</c:v>
                </c:pt>
                <c:pt idx="14">
                  <c:v>1545.8844399062486</c:v>
                </c:pt>
                <c:pt idx="15">
                  <c:v>1568.108093311045</c:v>
                </c:pt>
                <c:pt idx="16">
                  <c:v>1588.0069266096623</c:v>
                </c:pt>
                <c:pt idx="17">
                  <c:v>1604.6875563229562</c:v>
                </c:pt>
                <c:pt idx="18">
                  <c:v>1617.0941612472586</c:v>
                </c:pt>
                <c:pt idx="19">
                  <c:v>1625.5738291495509</c:v>
                </c:pt>
                <c:pt idx="20">
                  <c:v>1630.6057332220821</c:v>
                </c:pt>
                <c:pt idx="21">
                  <c:v>1631.6999104094641</c:v>
                </c:pt>
                <c:pt idx="22">
                  <c:v>1628.7838106264323</c:v>
                </c:pt>
                <c:pt idx="23">
                  <c:v>1622.4500167059855</c:v>
                </c:pt>
                <c:pt idx="24">
                  <c:v>1613.2083065414204</c:v>
                </c:pt>
                <c:pt idx="25">
                  <c:v>1601.5257909879692</c:v>
                </c:pt>
                <c:pt idx="26">
                  <c:v>1587.6719173160634</c:v>
                </c:pt>
                <c:pt idx="27">
                  <c:v>1571.7090993714789</c:v>
                </c:pt>
                <c:pt idx="28">
                  <c:v>1553.5627419180764</c:v>
                </c:pt>
                <c:pt idx="29">
                  <c:v>1533.5236517681385</c:v>
                </c:pt>
                <c:pt idx="30">
                  <c:v>1511.9007295804511</c:v>
                </c:pt>
                <c:pt idx="31">
                  <c:v>1488.91923796379</c:v>
                </c:pt>
                <c:pt idx="32">
                  <c:v>1464.7578392378134</c:v>
                </c:pt>
                <c:pt idx="33">
                  <c:v>1439.6738080636214</c:v>
                </c:pt>
                <c:pt idx="34">
                  <c:v>1413.9145308012812</c:v>
                </c:pt>
                <c:pt idx="35">
                  <c:v>1387.5393906401036</c:v>
                </c:pt>
                <c:pt idx="36">
                  <c:v>1360.6859890267856</c:v>
                </c:pt>
                <c:pt idx="37">
                  <c:v>1333.4373041442054</c:v>
                </c:pt>
                <c:pt idx="38">
                  <c:v>1305.8720020507562</c:v>
                </c:pt>
                <c:pt idx="39">
                  <c:v>1278.1106287250336</c:v>
                </c:pt>
                <c:pt idx="40">
                  <c:v>1250.2764969282609</c:v>
                </c:pt>
                <c:pt idx="41">
                  <c:v>1222.4212894714631</c:v>
                </c:pt>
                <c:pt idx="42">
                  <c:v>1194.5900811066497</c:v>
                </c:pt>
                <c:pt idx="43">
                  <c:v>1166.8624260824295</c:v>
                </c:pt>
                <c:pt idx="44">
                  <c:v>1139.2726774082012</c:v>
                </c:pt>
                <c:pt idx="45">
                  <c:v>1111.860982094302</c:v>
                </c:pt>
                <c:pt idx="46">
                  <c:v>1084.6915757485026</c:v>
                </c:pt>
                <c:pt idx="47">
                  <c:v>1057.7894499820272</c:v>
                </c:pt>
                <c:pt idx="48">
                  <c:v>1031.1844270987062</c:v>
                </c:pt>
                <c:pt idx="49">
                  <c:v>1004.9048616915626</c:v>
                </c:pt>
                <c:pt idx="50">
                  <c:v>978.95808034218271</c:v>
                </c:pt>
                <c:pt idx="51">
                  <c:v>953.36486712356418</c:v>
                </c:pt>
                <c:pt idx="52">
                  <c:v>928.14616210310487</c:v>
                </c:pt>
                <c:pt idx="53">
                  <c:v>903.32104440178034</c:v>
                </c:pt>
                <c:pt idx="54">
                  <c:v>878.90929746085953</c:v>
                </c:pt>
                <c:pt idx="55">
                  <c:v>854.92407786299532</c:v>
                </c:pt>
                <c:pt idx="56">
                  <c:v>831.37089179579812</c:v>
                </c:pt>
                <c:pt idx="57">
                  <c:v>808.2487052169771</c:v>
                </c:pt>
                <c:pt idx="58">
                  <c:v>785.55643267627295</c:v>
                </c:pt>
                <c:pt idx="59">
                  <c:v>763.29546191827251</c:v>
                </c:pt>
                <c:pt idx="60">
                  <c:v>741.47456497726</c:v>
                </c:pt>
                <c:pt idx="61">
                  <c:v>720.10628052935112</c:v>
                </c:pt>
                <c:pt idx="62">
                  <c:v>699.18504719421696</c:v>
                </c:pt>
                <c:pt idx="63">
                  <c:v>678.70869883675732</c:v>
                </c:pt>
                <c:pt idx="64">
                  <c:v>658.6847834043773</c:v>
                </c:pt>
                <c:pt idx="65">
                  <c:v>639.10562287845244</c:v>
                </c:pt>
                <c:pt idx="66">
                  <c:v>619.96211110638478</c:v>
                </c:pt>
                <c:pt idx="67">
                  <c:v>601.25326520243607</c:v>
                </c:pt>
                <c:pt idx="68">
                  <c:v>582.98172785769441</c:v>
                </c:pt>
                <c:pt idx="69">
                  <c:v>565.14141991422218</c:v>
                </c:pt>
                <c:pt idx="70">
                  <c:v>547.72816483630595</c:v>
                </c:pt>
                <c:pt idx="71">
                  <c:v>530.73849462287558</c:v>
                </c:pt>
                <c:pt idx="72">
                  <c:v>514.16770988731207</c:v>
                </c:pt>
                <c:pt idx="73">
                  <c:v>498.00965470785184</c:v>
                </c:pt>
                <c:pt idx="74">
                  <c:v>482.25868641405458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297-40CB-B839-EFC1D54577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3791"/>
        <c:axId val="209778303"/>
      </c:lineChart>
      <c:dateAx>
        <c:axId val="20709379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9778303"/>
        <c:crosses val="autoZero"/>
        <c:auto val="1"/>
        <c:lblOffset val="100"/>
        <c:baseTimeUnit val="days"/>
      </c:dateAx>
      <c:valAx>
        <c:axId val="209778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70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0000242690338468"/>
          <c:y val="4.6874997116449491E-2"/>
          <c:w val="0.37218278064565652"/>
          <c:h val="4.508525805331827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Reálná data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Sheet1!$A$2:$A$76</c:f>
              <c:numCache>
                <c:formatCode>m/d/yyyy</c:formatCode>
                <c:ptCount val="75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</c:numCache>
            </c:numRef>
          </c:cat>
          <c:val>
            <c:numRef>
              <c:f>Sheet1!$E$2:$E$76</c:f>
              <c:numCache>
                <c:formatCode>General</c:formatCode>
                <c:ptCount val="75"/>
                <c:pt idx="0">
                  <c:v>713</c:v>
                </c:pt>
                <c:pt idx="1">
                  <c:v>754</c:v>
                </c:pt>
                <c:pt idx="2">
                  <c:v>798</c:v>
                </c:pt>
                <c:pt idx="3">
                  <c:v>726</c:v>
                </c:pt>
                <c:pt idx="4">
                  <c:v>774</c:v>
                </c:pt>
                <c:pt idx="5">
                  <c:v>558</c:v>
                </c:pt>
                <c:pt idx="6">
                  <c:v>591</c:v>
                </c:pt>
                <c:pt idx="7">
                  <c:v>919</c:v>
                </c:pt>
                <c:pt idx="8">
                  <c:v>841</c:v>
                </c:pt>
                <c:pt idx="9">
                  <c:v>837</c:v>
                </c:pt>
                <c:pt idx="10">
                  <c:v>913</c:v>
                </c:pt>
                <c:pt idx="11">
                  <c:v>890</c:v>
                </c:pt>
                <c:pt idx="12">
                  <c:v>711</c:v>
                </c:pt>
                <c:pt idx="13">
                  <c:v>646</c:v>
                </c:pt>
                <c:pt idx="14">
                  <c:v>1144</c:v>
                </c:pt>
                <c:pt idx="15">
                  <c:v>1040</c:v>
                </c:pt>
                <c:pt idx="16">
                  <c:v>859</c:v>
                </c:pt>
                <c:pt idx="17">
                  <c:v>912</c:v>
                </c:pt>
                <c:pt idx="18">
                  <c:v>901</c:v>
                </c:pt>
                <c:pt idx="19">
                  <c:v>742</c:v>
                </c:pt>
                <c:pt idx="20">
                  <c:v>713</c:v>
                </c:pt>
                <c:pt idx="21">
                  <c:v>1036</c:v>
                </c:pt>
                <c:pt idx="22">
                  <c:v>977</c:v>
                </c:pt>
                <c:pt idx="23">
                  <c:v>1026</c:v>
                </c:pt>
                <c:pt idx="24">
                  <c:v>928</c:v>
                </c:pt>
                <c:pt idx="25">
                  <c:v>966</c:v>
                </c:pt>
                <c:pt idx="26">
                  <c:v>746</c:v>
                </c:pt>
                <c:pt idx="27">
                  <c:v>652</c:v>
                </c:pt>
                <c:pt idx="28">
                  <c:v>1025</c:v>
                </c:pt>
                <c:pt idx="29">
                  <c:v>918</c:v>
                </c:pt>
                <c:pt idx="30">
                  <c:v>870</c:v>
                </c:pt>
                <c:pt idx="31">
                  <c:v>809</c:v>
                </c:pt>
                <c:pt idx="32">
                  <c:v>806</c:v>
                </c:pt>
                <c:pt idx="33">
                  <c:v>557</c:v>
                </c:pt>
                <c:pt idx="34">
                  <c:v>563</c:v>
                </c:pt>
                <c:pt idx="35">
                  <c:v>926</c:v>
                </c:pt>
                <c:pt idx="36">
                  <c:v>763</c:v>
                </c:pt>
                <c:pt idx="37">
                  <c:v>742</c:v>
                </c:pt>
                <c:pt idx="38">
                  <c:v>727</c:v>
                </c:pt>
                <c:pt idx="39">
                  <c:v>705</c:v>
                </c:pt>
                <c:pt idx="40">
                  <c:v>556</c:v>
                </c:pt>
                <c:pt idx="41">
                  <c:v>495</c:v>
                </c:pt>
                <c:pt idx="42">
                  <c:v>789</c:v>
                </c:pt>
                <c:pt idx="43">
                  <c:v>646</c:v>
                </c:pt>
                <c:pt idx="44">
                  <c:v>637</c:v>
                </c:pt>
                <c:pt idx="45">
                  <c:v>557</c:v>
                </c:pt>
                <c:pt idx="46">
                  <c:v>437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C9-4611-A8BC-039F8A68CC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7093791"/>
        <c:axId val="209778303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Sheet1!$A$2:$A$76</c:f>
              <c:numCache>
                <c:formatCode>m/d/yyyy</c:formatCode>
                <c:ptCount val="75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</c:numCache>
            </c:numRef>
          </c:cat>
          <c:val>
            <c:numRef>
              <c:f>Sheet1!$B$2:$B$76</c:f>
              <c:numCache>
                <c:formatCode>General</c:formatCode>
                <c:ptCount val="75"/>
                <c:pt idx="12">
                  <c:v>899.01937349467585</c:v>
                </c:pt>
                <c:pt idx="13">
                  <c:v>924.07018530509401</c:v>
                </c:pt>
                <c:pt idx="14">
                  <c:v>959.76515651014722</c:v>
                </c:pt>
                <c:pt idx="15">
                  <c:v>995.09363489885538</c:v>
                </c:pt>
                <c:pt idx="16">
                  <c:v>1029.2091923581786</c:v>
                </c:pt>
                <c:pt idx="17">
                  <c:v>1064.119091627932</c:v>
                </c:pt>
                <c:pt idx="18">
                  <c:v>1098.6082607487954</c:v>
                </c:pt>
                <c:pt idx="19">
                  <c:v>1132.6398205605251</c:v>
                </c:pt>
                <c:pt idx="20">
                  <c:v>1168.2876198228087</c:v>
                </c:pt>
                <c:pt idx="21">
                  <c:v>1205.0812216278919</c:v>
                </c:pt>
                <c:pt idx="22">
                  <c:v>1242.5495503794905</c:v>
                </c:pt>
                <c:pt idx="23">
                  <c:v>1280.8394538234338</c:v>
                </c:pt>
                <c:pt idx="24">
                  <c:v>1319.5623793354348</c:v>
                </c:pt>
                <c:pt idx="25">
                  <c:v>1358.7113779373453</c:v>
                </c:pt>
                <c:pt idx="26">
                  <c:v>1398.3538783766764</c:v>
                </c:pt>
                <c:pt idx="27">
                  <c:v>1438.291403887549</c:v>
                </c:pt>
                <c:pt idx="28">
                  <c:v>1478.5751944749866</c:v>
                </c:pt>
                <c:pt idx="29">
                  <c:v>1519.0761371864292</c:v>
                </c:pt>
                <c:pt idx="30">
                  <c:v>1559.6030425840336</c:v>
                </c:pt>
                <c:pt idx="31">
                  <c:v>1600.0154842039865</c:v>
                </c:pt>
                <c:pt idx="32">
                  <c:v>1640.3234964777359</c:v>
                </c:pt>
                <c:pt idx="33">
                  <c:v>1680.5200424440825</c:v>
                </c:pt>
                <c:pt idx="34">
                  <c:v>1720.3728559391518</c:v>
                </c:pt>
                <c:pt idx="35">
                  <c:v>1759.9260968887334</c:v>
                </c:pt>
                <c:pt idx="36">
                  <c:v>1799.1065443490982</c:v>
                </c:pt>
                <c:pt idx="37">
                  <c:v>1837.6146594903514</c:v>
                </c:pt>
                <c:pt idx="38">
                  <c:v>1875.3444423052808</c:v>
                </c:pt>
                <c:pt idx="39">
                  <c:v>1912.2485538939525</c:v>
                </c:pt>
                <c:pt idx="40">
                  <c:v>1948.2394641071946</c:v>
                </c:pt>
                <c:pt idx="41">
                  <c:v>1983.2013824251219</c:v>
                </c:pt>
                <c:pt idx="42">
                  <c:v>2017.0277810969114</c:v>
                </c:pt>
                <c:pt idx="43">
                  <c:v>2049.61083223985</c:v>
                </c:pt>
                <c:pt idx="44">
                  <c:v>2080.8263057464105</c:v>
                </c:pt>
                <c:pt idx="45">
                  <c:v>2110.5656780082486</c:v>
                </c:pt>
                <c:pt idx="46">
                  <c:v>2138.722976228265</c:v>
                </c:pt>
                <c:pt idx="47">
                  <c:v>2165.1955152809178</c:v>
                </c:pt>
                <c:pt idx="48">
                  <c:v>2189.884635769572</c:v>
                </c:pt>
                <c:pt idx="49">
                  <c:v>2212.6964348643014</c:v>
                </c:pt>
                <c:pt idx="50">
                  <c:v>2233.5424812168812</c:v>
                </c:pt>
                <c:pt idx="51">
                  <c:v>2252.3405051113514</c:v>
                </c:pt>
                <c:pt idx="52">
                  <c:v>2269.0150550275539</c:v>
                </c:pt>
                <c:pt idx="53">
                  <c:v>2283.4981119797826</c:v>
                </c:pt>
                <c:pt idx="54">
                  <c:v>2295.7296533443141</c:v>
                </c:pt>
                <c:pt idx="55">
                  <c:v>2305.6581584071955</c:v>
                </c:pt>
                <c:pt idx="56">
                  <c:v>2313.2410485423211</c:v>
                </c:pt>
                <c:pt idx="57">
                  <c:v>2318.4450557544756</c:v>
                </c:pt>
                <c:pt idx="58">
                  <c:v>2321.2465142838591</c:v>
                </c:pt>
                <c:pt idx="59">
                  <c:v>2321.631571041657</c:v>
                </c:pt>
                <c:pt idx="60">
                  <c:v>2319.5963118128911</c:v>
                </c:pt>
                <c:pt idx="61">
                  <c:v>2315.1468013939407</c:v>
                </c:pt>
                <c:pt idx="62">
                  <c:v>2308.2990371056085</c:v>
                </c:pt>
                <c:pt idx="63">
                  <c:v>2299.0788164004621</c:v>
                </c:pt>
                <c:pt idx="64">
                  <c:v>2287.5215205488867</c:v>
                </c:pt>
                <c:pt idx="65">
                  <c:v>2273.6718176027739</c:v>
                </c:pt>
                <c:pt idx="66">
                  <c:v>2257.5832889787189</c:v>
                </c:pt>
                <c:pt idx="67">
                  <c:v>2239.3179850487318</c:v>
                </c:pt>
                <c:pt idx="68">
                  <c:v>2218.9459160535635</c:v>
                </c:pt>
                <c:pt idx="69">
                  <c:v>2196.5444854439129</c:v>
                </c:pt>
                <c:pt idx="70">
                  <c:v>2172.197873399341</c:v>
                </c:pt>
                <c:pt idx="71">
                  <c:v>2145.996378756483</c:v>
                </c:pt>
                <c:pt idx="72">
                  <c:v>2118.0357279010736</c:v>
                </c:pt>
                <c:pt idx="73">
                  <c:v>2088.4163593372687</c:v>
                </c:pt>
                <c:pt idx="74">
                  <c:v>2057.2426926451903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4C9-4611-A8BC-039F8A68CC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Sheet1!$A$2:$A$76</c:f>
              <c:numCache>
                <c:formatCode>m/d/yyyy</c:formatCode>
                <c:ptCount val="75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</c:numCache>
            </c:numRef>
          </c:cat>
          <c:val>
            <c:numRef>
              <c:f>Sheet1!$C$2:$C$76</c:f>
              <c:numCache>
                <c:formatCode>General</c:formatCode>
                <c:ptCount val="75"/>
                <c:pt idx="12">
                  <c:v>891.9535617695982</c:v>
                </c:pt>
                <c:pt idx="13">
                  <c:v>904.62099440500629</c:v>
                </c:pt>
                <c:pt idx="14">
                  <c:v>924.426391402984</c:v>
                </c:pt>
                <c:pt idx="15">
                  <c:v>941.24933121261711</c:v>
                </c:pt>
                <c:pt idx="16">
                  <c:v>954.67947778097096</c:v>
                </c:pt>
                <c:pt idx="17">
                  <c:v>966.88696141929188</c:v>
                </c:pt>
                <c:pt idx="18">
                  <c:v>976.76951435942226</c:v>
                </c:pt>
                <c:pt idx="19">
                  <c:v>984.3611030520434</c:v>
                </c:pt>
                <c:pt idx="20">
                  <c:v>991.87712632442651</c:v>
                </c:pt>
                <c:pt idx="21">
                  <c:v>998.99052000061818</c:v>
                </c:pt>
                <c:pt idx="22">
                  <c:v>1005.3529918900882</c:v>
                </c:pt>
                <c:pt idx="23">
                  <c:v>1011.2523397882903</c:v>
                </c:pt>
                <c:pt idx="24">
                  <c:v>1016.42476520276</c:v>
                </c:pt>
                <c:pt idx="25">
                  <c:v>1020.9701471079723</c:v>
                </c:pt>
                <c:pt idx="26">
                  <c:v>1025.0528979853702</c:v>
                </c:pt>
                <c:pt idx="27">
                  <c:v>1028.5730670546227</c:v>
                </c:pt>
                <c:pt idx="28">
                  <c:v>1031.675661892833</c:v>
                </c:pt>
                <c:pt idx="29">
                  <c:v>1034.3289345300443</c:v>
                </c:pt>
                <c:pt idx="30">
                  <c:v>1036.4375266999471</c:v>
                </c:pt>
                <c:pt idx="31">
                  <c:v>1037.9581603534757</c:v>
                </c:pt>
                <c:pt idx="32">
                  <c:v>1039.0013212388517</c:v>
                </c:pt>
                <c:pt idx="33">
                  <c:v>1039.6609695193283</c:v>
                </c:pt>
                <c:pt idx="34">
                  <c:v>1039.8117813773401</c:v>
                </c:pt>
                <c:pt idx="35">
                  <c:v>1039.6040271013683</c:v>
                </c:pt>
                <c:pt idx="36">
                  <c:v>1039.0755404519734</c:v>
                </c:pt>
                <c:pt idx="37">
                  <c:v>1038.0385301708304</c:v>
                </c:pt>
                <c:pt idx="38">
                  <c:v>1036.4996687331293</c:v>
                </c:pt>
                <c:pt idx="39">
                  <c:v>1034.5286242807892</c:v>
                </c:pt>
                <c:pt idx="40">
                  <c:v>1032.1533704152455</c:v>
                </c:pt>
                <c:pt idx="41">
                  <c:v>1029.3763498472886</c:v>
                </c:pt>
                <c:pt idx="42">
                  <c:v>1026.2105836806945</c:v>
                </c:pt>
                <c:pt idx="43">
                  <c:v>1022.6686622908138</c:v>
                </c:pt>
                <c:pt idx="44">
                  <c:v>1018.744663309758</c:v>
                </c:pt>
                <c:pt idx="45">
                  <c:v>1014.4462235158917</c:v>
                </c:pt>
                <c:pt idx="46">
                  <c:v>1009.7809777901078</c:v>
                </c:pt>
                <c:pt idx="47">
                  <c:v>1004.7567131889707</c:v>
                </c:pt>
                <c:pt idx="48">
                  <c:v>999.38144204726245</c:v>
                </c:pt>
                <c:pt idx="49">
                  <c:v>993.66343545830932</c:v>
                </c:pt>
                <c:pt idx="50">
                  <c:v>987.61123668576113</c:v>
                </c:pt>
                <c:pt idx="51">
                  <c:v>981.23366376844979</c:v>
                </c:pt>
                <c:pt idx="52">
                  <c:v>974.53980574739433</c:v>
                </c:pt>
                <c:pt idx="53">
                  <c:v>967.53901469161463</c:v>
                </c:pt>
                <c:pt idx="54">
                  <c:v>960.24089465723455</c:v>
                </c:pt>
                <c:pt idx="55">
                  <c:v>952.65528823388411</c:v>
                </c:pt>
                <c:pt idx="56">
                  <c:v>944.79226111184551</c:v>
                </c:pt>
                <c:pt idx="57">
                  <c:v>936.66208499734341</c:v>
                </c:pt>
                <c:pt idx="58">
                  <c:v>928.27521915249611</c:v>
                </c:pt>
                <c:pt idx="59">
                  <c:v>919.64229080380119</c:v>
                </c:pt>
                <c:pt idx="60">
                  <c:v>910.77407464336125</c:v>
                </c:pt>
                <c:pt idx="61">
                  <c:v>901.68147163034519</c:v>
                </c:pt>
                <c:pt idx="62">
                  <c:v>892.37548728331546</c:v>
                </c:pt>
                <c:pt idx="63">
                  <c:v>882.86720964192978</c:v>
                </c:pt>
                <c:pt idx="64">
                  <c:v>873.16778706121534</c:v>
                </c:pt>
                <c:pt idx="65">
                  <c:v>863.2884059894194</c:v>
                </c:pt>
                <c:pt idx="66">
                  <c:v>853.24026886738613</c:v>
                </c:pt>
                <c:pt idx="67">
                  <c:v>843.03457227659499</c:v>
                </c:pt>
                <c:pt idx="68">
                  <c:v>832.68248544963535</c:v>
                </c:pt>
                <c:pt idx="69">
                  <c:v>822.19512924852245</c:v>
                </c:pt>
                <c:pt idx="70">
                  <c:v>811.58355570313506</c:v>
                </c:pt>
                <c:pt idx="71">
                  <c:v>800.85872819446888</c:v>
                </c:pt>
                <c:pt idx="72">
                  <c:v>790.03150235618966</c:v>
                </c:pt>
                <c:pt idx="73">
                  <c:v>779.11260775957578</c:v>
                </c:pt>
                <c:pt idx="74">
                  <c:v>768.11263043830422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4C9-4611-A8BC-039F8A68CC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Sheet1!$A$2:$A$76</c:f>
              <c:numCache>
                <c:formatCode>m/d/yyyy</c:formatCode>
                <c:ptCount val="75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</c:numCache>
            </c:numRef>
          </c:cat>
          <c:val>
            <c:numRef>
              <c:f>Sheet1!$D$2:$D$76</c:f>
              <c:numCache>
                <c:formatCode>General</c:formatCode>
                <c:ptCount val="75"/>
                <c:pt idx="12">
                  <c:v>886.53598024468897</c:v>
                </c:pt>
                <c:pt idx="13">
                  <c:v>889.70519986228567</c:v>
                </c:pt>
                <c:pt idx="14">
                  <c:v>897.48307707780134</c:v>
                </c:pt>
                <c:pt idx="15">
                  <c:v>900.63274662266645</c:v>
                </c:pt>
                <c:pt idx="16">
                  <c:v>899.25059783012989</c:v>
                </c:pt>
                <c:pt idx="17">
                  <c:v>895.76362394769012</c:v>
                </c:pt>
                <c:pt idx="18">
                  <c:v>889.25317404849113</c:v>
                </c:pt>
                <c:pt idx="19">
                  <c:v>879.87977915138595</c:v>
                </c:pt>
                <c:pt idx="20">
                  <c:v>870.02149191658589</c:v>
                </c:pt>
                <c:pt idx="21">
                  <c:v>859.50202570993656</c:v>
                </c:pt>
                <c:pt idx="22">
                  <c:v>848.09586777205345</c:v>
                </c:pt>
                <c:pt idx="23">
                  <c:v>836.21604940969485</c:v>
                </c:pt>
                <c:pt idx="24">
                  <c:v>823.70120536568209</c:v>
                </c:pt>
                <c:pt idx="25">
                  <c:v>810.7298290780459</c:v>
                </c:pt>
                <c:pt idx="26">
                  <c:v>797.52804595655027</c:v>
                </c:pt>
                <c:pt idx="27">
                  <c:v>784.05040891034901</c:v>
                </c:pt>
                <c:pt idx="28">
                  <c:v>770.4852744743248</c:v>
                </c:pt>
                <c:pt idx="29">
                  <c:v>756.84006309214533</c:v>
                </c:pt>
                <c:pt idx="30">
                  <c:v>743.05103383035396</c:v>
                </c:pt>
                <c:pt idx="31">
                  <c:v>729.10152800244373</c:v>
                </c:pt>
                <c:pt idx="32">
                  <c:v>715.12557829041543</c:v>
                </c:pt>
                <c:pt idx="33">
                  <c:v>701.23587272319787</c:v>
                </c:pt>
                <c:pt idx="34">
                  <c:v>687.32545179337842</c:v>
                </c:pt>
                <c:pt idx="35">
                  <c:v>673.55776395800638</c:v>
                </c:pt>
                <c:pt idx="36">
                  <c:v>659.98335085010012</c:v>
                </c:pt>
                <c:pt idx="37">
                  <c:v>646.4238221396555</c:v>
                </c:pt>
                <c:pt idx="38">
                  <c:v>632.89248771973212</c:v>
                </c:pt>
                <c:pt idx="39">
                  <c:v>619.46595402471928</c:v>
                </c:pt>
                <c:pt idx="40">
                  <c:v>606.17545573889299</c:v>
                </c:pt>
                <c:pt idx="41">
                  <c:v>593.02670966076641</c:v>
                </c:pt>
                <c:pt idx="42">
                  <c:v>580.0355032856545</c:v>
                </c:pt>
                <c:pt idx="43">
                  <c:v>567.21686546682884</c:v>
                </c:pt>
                <c:pt idx="44">
                  <c:v>554.56523189395193</c:v>
                </c:pt>
                <c:pt idx="45">
                  <c:v>542.08702995229476</c:v>
                </c:pt>
                <c:pt idx="46">
                  <c:v>529.78741402886521</c:v>
                </c:pt>
                <c:pt idx="47">
                  <c:v>517.67059957375204</c:v>
                </c:pt>
                <c:pt idx="48">
                  <c:v>505.74005408257267</c:v>
                </c:pt>
                <c:pt idx="49">
                  <c:v>493.99861537977279</c:v>
                </c:pt>
                <c:pt idx="50">
                  <c:v>482.44857214832149</c:v>
                </c:pt>
                <c:pt idx="51">
                  <c:v>471.09172406265299</c:v>
                </c:pt>
                <c:pt idx="52">
                  <c:v>459.92943018459039</c:v>
                </c:pt>
                <c:pt idx="53">
                  <c:v>448.96264999677487</c:v>
                </c:pt>
                <c:pt idx="54">
                  <c:v>438.19197934429718</c:v>
                </c:pt>
                <c:pt idx="55">
                  <c:v>427.61768252322736</c:v>
                </c:pt>
                <c:pt idx="56">
                  <c:v>417.23972124487125</c:v>
                </c:pt>
                <c:pt idx="57">
                  <c:v>407.05778095080632</c:v>
                </c:pt>
                <c:pt idx="58">
                  <c:v>397.07129481847022</c:v>
                </c:pt>
                <c:pt idx="59">
                  <c:v>387.27946572585216</c:v>
                </c:pt>
                <c:pt idx="60">
                  <c:v>377.68128639509666</c:v>
                </c:pt>
                <c:pt idx="61">
                  <c:v>368.27555790507637</c:v>
                </c:pt>
                <c:pt idx="62">
                  <c:v>359.06090673758456</c:v>
                </c:pt>
                <c:pt idx="63">
                  <c:v>350.03580050195848</c:v>
                </c:pt>
                <c:pt idx="64">
                  <c:v>341.19856246556549</c:v>
                </c:pt>
                <c:pt idx="65">
                  <c:v>332.54738500247049</c:v>
                </c:pt>
                <c:pt idx="66">
                  <c:v>324.08034206007591</c:v>
                </c:pt>
                <c:pt idx="67">
                  <c:v>315.79540073053846</c:v>
                </c:pt>
                <c:pt idx="68">
                  <c:v>307.69043200520389</c:v>
                </c:pt>
                <c:pt idx="69">
                  <c:v>299.76322078033218</c:v>
                </c:pt>
                <c:pt idx="70">
                  <c:v>292.01147517493922</c:v>
                </c:pt>
                <c:pt idx="71">
                  <c:v>284.43283521516071</c:v>
                </c:pt>
                <c:pt idx="72">
                  <c:v>277.0248809330065</c:v>
                </c:pt>
                <c:pt idx="73">
                  <c:v>269.78513992306341</c:v>
                </c:pt>
                <c:pt idx="74">
                  <c:v>262.71109439546865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4C9-4611-A8BC-039F8A68CC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3791"/>
        <c:axId val="209778303"/>
      </c:lineChart>
      <c:dateAx>
        <c:axId val="20709379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9778303"/>
        <c:crosses val="autoZero"/>
        <c:auto val="1"/>
        <c:lblOffset val="100"/>
        <c:baseTimeUnit val="days"/>
      </c:dateAx>
      <c:valAx>
        <c:axId val="209778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70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0000242690338468"/>
          <c:y val="4.6874997116449491E-2"/>
          <c:w val="0.37218278064565652"/>
          <c:h val="4.508525805331827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Reálná data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Sheet1!$A$2:$A$76</c:f>
              <c:numCache>
                <c:formatCode>m/d/yyyy</c:formatCode>
                <c:ptCount val="75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</c:numCache>
            </c:numRef>
          </c:cat>
          <c:val>
            <c:numRef>
              <c:f>Sheet1!$E$2:$E$76</c:f>
              <c:numCache>
                <c:formatCode>General</c:formatCode>
                <c:ptCount val="75"/>
                <c:pt idx="0">
                  <c:v>129</c:v>
                </c:pt>
                <c:pt idx="1">
                  <c:v>149</c:v>
                </c:pt>
                <c:pt idx="2">
                  <c:v>132</c:v>
                </c:pt>
                <c:pt idx="3">
                  <c:v>172</c:v>
                </c:pt>
                <c:pt idx="4">
                  <c:v>175</c:v>
                </c:pt>
                <c:pt idx="5">
                  <c:v>172</c:v>
                </c:pt>
                <c:pt idx="6">
                  <c:v>144</c:v>
                </c:pt>
                <c:pt idx="7">
                  <c:v>165</c:v>
                </c:pt>
                <c:pt idx="8">
                  <c:v>147</c:v>
                </c:pt>
                <c:pt idx="9">
                  <c:v>140</c:v>
                </c:pt>
                <c:pt idx="10">
                  <c:v>179</c:v>
                </c:pt>
                <c:pt idx="11">
                  <c:v>191</c:v>
                </c:pt>
                <c:pt idx="12">
                  <c:v>186</c:v>
                </c:pt>
                <c:pt idx="13">
                  <c:v>172</c:v>
                </c:pt>
                <c:pt idx="14">
                  <c:v>202</c:v>
                </c:pt>
                <c:pt idx="15">
                  <c:v>193</c:v>
                </c:pt>
                <c:pt idx="16">
                  <c:v>198</c:v>
                </c:pt>
                <c:pt idx="17">
                  <c:v>213</c:v>
                </c:pt>
                <c:pt idx="18">
                  <c:v>178</c:v>
                </c:pt>
                <c:pt idx="19">
                  <c:v>197</c:v>
                </c:pt>
                <c:pt idx="20">
                  <c:v>196</c:v>
                </c:pt>
                <c:pt idx="21">
                  <c:v>235</c:v>
                </c:pt>
                <c:pt idx="22">
                  <c:v>221</c:v>
                </c:pt>
                <c:pt idx="23">
                  <c:v>223</c:v>
                </c:pt>
                <c:pt idx="24">
                  <c:v>222</c:v>
                </c:pt>
                <c:pt idx="25">
                  <c:v>208</c:v>
                </c:pt>
                <c:pt idx="26">
                  <c:v>174</c:v>
                </c:pt>
                <c:pt idx="27">
                  <c:v>220</c:v>
                </c:pt>
                <c:pt idx="28">
                  <c:v>232</c:v>
                </c:pt>
                <c:pt idx="29">
                  <c:v>213</c:v>
                </c:pt>
                <c:pt idx="30">
                  <c:v>192</c:v>
                </c:pt>
                <c:pt idx="31">
                  <c:v>213</c:v>
                </c:pt>
                <c:pt idx="32">
                  <c:v>171</c:v>
                </c:pt>
                <c:pt idx="33">
                  <c:v>173</c:v>
                </c:pt>
                <c:pt idx="34">
                  <c:v>188</c:v>
                </c:pt>
                <c:pt idx="35">
                  <c:v>202</c:v>
                </c:pt>
                <c:pt idx="36">
                  <c:v>189</c:v>
                </c:pt>
                <c:pt idx="37">
                  <c:v>179</c:v>
                </c:pt>
                <c:pt idx="38">
                  <c:v>153</c:v>
                </c:pt>
                <c:pt idx="39">
                  <c:v>147</c:v>
                </c:pt>
                <c:pt idx="40">
                  <c:v>175</c:v>
                </c:pt>
                <c:pt idx="41">
                  <c:v>109</c:v>
                </c:pt>
                <c:pt idx="42">
                  <c:v>174</c:v>
                </c:pt>
                <c:pt idx="43">
                  <c:v>156</c:v>
                </c:pt>
                <c:pt idx="44">
                  <c:v>138</c:v>
                </c:pt>
                <c:pt idx="45">
                  <c:v>126</c:v>
                </c:pt>
                <c:pt idx="46">
                  <c:v>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1D-4406-9B66-DD765674C3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7093791"/>
        <c:axId val="209778303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Sheet1!$A$2:$A$76</c:f>
              <c:numCache>
                <c:formatCode>m/d/yyyy</c:formatCode>
                <c:ptCount val="75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</c:numCache>
            </c:numRef>
          </c:cat>
          <c:val>
            <c:numRef>
              <c:f>Sheet1!$B$2:$B$76</c:f>
              <c:numCache>
                <c:formatCode>General</c:formatCode>
                <c:ptCount val="75"/>
                <c:pt idx="10">
                  <c:v>139.94574090016496</c:v>
                </c:pt>
                <c:pt idx="11">
                  <c:v>143.87094354087165</c:v>
                </c:pt>
                <c:pt idx="12">
                  <c:v>147.44935263882579</c:v>
                </c:pt>
                <c:pt idx="13">
                  <c:v>151.52958866320196</c:v>
                </c:pt>
                <c:pt idx="14">
                  <c:v>155.85295386642832</c:v>
                </c:pt>
                <c:pt idx="15">
                  <c:v>160.05190666814943</c:v>
                </c:pt>
                <c:pt idx="16">
                  <c:v>164.67279659842418</c:v>
                </c:pt>
                <c:pt idx="17">
                  <c:v>169.83533961292486</c:v>
                </c:pt>
                <c:pt idx="18">
                  <c:v>174.89085857339686</c:v>
                </c:pt>
                <c:pt idx="19">
                  <c:v>180.10281853713397</c:v>
                </c:pt>
                <c:pt idx="20">
                  <c:v>185.77329866271583</c:v>
                </c:pt>
                <c:pt idx="21">
                  <c:v>191.45504290225557</c:v>
                </c:pt>
                <c:pt idx="22">
                  <c:v>197.29138217643819</c:v>
                </c:pt>
                <c:pt idx="23">
                  <c:v>203.65588859456813</c:v>
                </c:pt>
                <c:pt idx="24">
                  <c:v>210.07497877422691</c:v>
                </c:pt>
                <c:pt idx="25">
                  <c:v>216.31573523621566</c:v>
                </c:pt>
                <c:pt idx="26">
                  <c:v>222.98520752450835</c:v>
                </c:pt>
                <c:pt idx="27">
                  <c:v>229.98657463963056</c:v>
                </c:pt>
                <c:pt idx="28">
                  <c:v>236.95458161995131</c:v>
                </c:pt>
                <c:pt idx="29">
                  <c:v>243.8623108158767</c:v>
                </c:pt>
                <c:pt idx="30">
                  <c:v>251.1884646547658</c:v>
                </c:pt>
                <c:pt idx="31">
                  <c:v>258.54009150110238</c:v>
                </c:pt>
                <c:pt idx="32">
                  <c:v>265.8092905832923</c:v>
                </c:pt>
                <c:pt idx="33">
                  <c:v>273.30672279285233</c:v>
                </c:pt>
                <c:pt idx="34">
                  <c:v>280.81773988980785</c:v>
                </c:pt>
                <c:pt idx="35">
                  <c:v>288.40212519538801</c:v>
                </c:pt>
                <c:pt idx="36">
                  <c:v>296.00757018675085</c:v>
                </c:pt>
                <c:pt idx="37">
                  <c:v>303.63905064620405</c:v>
                </c:pt>
                <c:pt idx="38">
                  <c:v>311.29868018619902</c:v>
                </c:pt>
                <c:pt idx="39">
                  <c:v>318.85415305611258</c:v>
                </c:pt>
                <c:pt idx="40">
                  <c:v>326.44371984703145</c:v>
                </c:pt>
                <c:pt idx="41">
                  <c:v>333.97135761511788</c:v>
                </c:pt>
                <c:pt idx="42">
                  <c:v>341.40293714133281</c:v>
                </c:pt>
                <c:pt idx="43">
                  <c:v>348.73583027511381</c:v>
                </c:pt>
                <c:pt idx="44">
                  <c:v>355.97164525550045</c:v>
                </c:pt>
                <c:pt idx="45">
                  <c:v>363.07681109708926</c:v>
                </c:pt>
                <c:pt idx="46">
                  <c:v>369.97964013129246</c:v>
                </c:pt>
                <c:pt idx="47">
                  <c:v>376.73026953773325</c:v>
                </c:pt>
                <c:pt idx="48">
                  <c:v>383.31820173617899</c:v>
                </c:pt>
                <c:pt idx="49">
                  <c:v>389.65190753653417</c:v>
                </c:pt>
                <c:pt idx="50">
                  <c:v>395.75518411482119</c:v>
                </c:pt>
                <c:pt idx="51">
                  <c:v>401.61143119340494</c:v>
                </c:pt>
                <c:pt idx="52">
                  <c:v>407.19176061363316</c:v>
                </c:pt>
                <c:pt idx="53">
                  <c:v>412.48051107285102</c:v>
                </c:pt>
                <c:pt idx="54">
                  <c:v>417.44513730451183</c:v>
                </c:pt>
                <c:pt idx="55">
                  <c:v>422.0820775889963</c:v>
                </c:pt>
                <c:pt idx="56">
                  <c:v>426.36684348330397</c:v>
                </c:pt>
                <c:pt idx="57">
                  <c:v>430.29691530647949</c:v>
                </c:pt>
                <c:pt idx="58">
                  <c:v>433.8602214381927</c:v>
                </c:pt>
                <c:pt idx="59">
                  <c:v>437.03518648415155</c:v>
                </c:pt>
                <c:pt idx="60">
                  <c:v>439.80274405183712</c:v>
                </c:pt>
                <c:pt idx="61">
                  <c:v>442.16272041254985</c:v>
                </c:pt>
                <c:pt idx="62">
                  <c:v>444.09836828705494</c:v>
                </c:pt>
                <c:pt idx="63">
                  <c:v>445.59948913201913</c:v>
                </c:pt>
                <c:pt idx="64">
                  <c:v>446.68038573321047</c:v>
                </c:pt>
                <c:pt idx="65">
                  <c:v>447.30719157633564</c:v>
                </c:pt>
                <c:pt idx="66">
                  <c:v>447.50464258332124</c:v>
                </c:pt>
                <c:pt idx="67">
                  <c:v>447.27690884050884</c:v>
                </c:pt>
                <c:pt idx="68">
                  <c:v>446.5921308722057</c:v>
                </c:pt>
                <c:pt idx="69">
                  <c:v>445.47086699324268</c:v>
                </c:pt>
                <c:pt idx="70">
                  <c:v>443.92137972137391</c:v>
                </c:pt>
                <c:pt idx="71">
                  <c:v>441.94292960849947</c:v>
                </c:pt>
                <c:pt idx="72">
                  <c:v>439.54187940304797</c:v>
                </c:pt>
                <c:pt idx="73">
                  <c:v>436.73211251149672</c:v>
                </c:pt>
                <c:pt idx="74">
                  <c:v>433.5223864798798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E1D-4406-9B66-DD765674C3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Sheet1!$A$2:$A$76</c:f>
              <c:numCache>
                <c:formatCode>m/d/yyyy</c:formatCode>
                <c:ptCount val="75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</c:numCache>
            </c:numRef>
          </c:cat>
          <c:val>
            <c:numRef>
              <c:f>Sheet1!$C$2:$C$76</c:f>
              <c:numCache>
                <c:formatCode>General</c:formatCode>
                <c:ptCount val="75"/>
                <c:pt idx="10">
                  <c:v>139.94574090016496</c:v>
                </c:pt>
                <c:pt idx="11">
                  <c:v>143.87094354087165</c:v>
                </c:pt>
                <c:pt idx="12">
                  <c:v>147.37444863641431</c:v>
                </c:pt>
                <c:pt idx="13">
                  <c:v>151.19609691692162</c:v>
                </c:pt>
                <c:pt idx="14">
                  <c:v>155.01346929645371</c:v>
                </c:pt>
                <c:pt idx="15">
                  <c:v>158.40797438992342</c:v>
                </c:pt>
                <c:pt idx="16">
                  <c:v>161.89125302073444</c:v>
                </c:pt>
                <c:pt idx="17">
                  <c:v>165.56863452638362</c:v>
                </c:pt>
                <c:pt idx="18">
                  <c:v>168.77621308474841</c:v>
                </c:pt>
                <c:pt idx="19">
                  <c:v>171.76301309102797</c:v>
                </c:pt>
                <c:pt idx="20">
                  <c:v>174.83107552917127</c:v>
                </c:pt>
                <c:pt idx="21">
                  <c:v>177.53814856001776</c:v>
                </c:pt>
                <c:pt idx="22">
                  <c:v>180.0333163574258</c:v>
                </c:pt>
                <c:pt idx="23">
                  <c:v>182.69633194181097</c:v>
                </c:pt>
                <c:pt idx="24">
                  <c:v>185.06774528685662</c:v>
                </c:pt>
                <c:pt idx="25">
                  <c:v>186.92631295262626</c:v>
                </c:pt>
                <c:pt idx="26">
                  <c:v>188.89485858430714</c:v>
                </c:pt>
                <c:pt idx="27">
                  <c:v>190.89121464486925</c:v>
                </c:pt>
                <c:pt idx="28">
                  <c:v>192.5638514498666</c:v>
                </c:pt>
                <c:pt idx="29">
                  <c:v>193.90146082175335</c:v>
                </c:pt>
                <c:pt idx="30">
                  <c:v>195.4034714869581</c:v>
                </c:pt>
                <c:pt idx="31">
                  <c:v>196.69416293482689</c:v>
                </c:pt>
                <c:pt idx="32">
                  <c:v>197.68227144697335</c:v>
                </c:pt>
                <c:pt idx="33">
                  <c:v>198.69689158410105</c:v>
                </c:pt>
                <c:pt idx="34">
                  <c:v>199.54485283688442</c:v>
                </c:pt>
                <c:pt idx="35">
                  <c:v>200.30514898639396</c:v>
                </c:pt>
                <c:pt idx="36">
                  <c:v>200.94538938224045</c:v>
                </c:pt>
                <c:pt idx="37">
                  <c:v>201.49173238845196</c:v>
                </c:pt>
                <c:pt idx="38">
                  <c:v>201.96604976502454</c:v>
                </c:pt>
                <c:pt idx="39">
                  <c:v>202.25616333726086</c:v>
                </c:pt>
                <c:pt idx="40">
                  <c:v>202.52086744895041</c:v>
                </c:pt>
                <c:pt idx="41">
                  <c:v>202.68475220566111</c:v>
                </c:pt>
                <c:pt idx="42">
                  <c:v>202.7353263239024</c:v>
                </c:pt>
                <c:pt idx="43">
                  <c:v>202.69053109276348</c:v>
                </c:pt>
                <c:pt idx="44">
                  <c:v>202.57462827753918</c:v>
                </c:pt>
                <c:pt idx="45">
                  <c:v>202.37599865769411</c:v>
                </c:pt>
                <c:pt idx="46">
                  <c:v>202.04513912920387</c:v>
                </c:pt>
                <c:pt idx="47">
                  <c:v>201.65472138640089</c:v>
                </c:pt>
                <c:pt idx="48">
                  <c:v>201.21644402416254</c:v>
                </c:pt>
                <c:pt idx="49">
                  <c:v>200.66086071267335</c:v>
                </c:pt>
                <c:pt idx="50">
                  <c:v>200.03333041624018</c:v>
                </c:pt>
                <c:pt idx="51">
                  <c:v>199.33895384279236</c:v>
                </c:pt>
                <c:pt idx="52">
                  <c:v>198.56983958914773</c:v>
                </c:pt>
                <c:pt idx="53">
                  <c:v>197.73016991518634</c:v>
                </c:pt>
                <c:pt idx="54">
                  <c:v>196.80705166380466</c:v>
                </c:pt>
                <c:pt idx="55">
                  <c:v>195.81603350188959</c:v>
                </c:pt>
                <c:pt idx="56">
                  <c:v>194.75094190915306</c:v>
                </c:pt>
                <c:pt idx="57">
                  <c:v>193.62634814574696</c:v>
                </c:pt>
                <c:pt idx="58">
                  <c:v>192.44649502503688</c:v>
                </c:pt>
                <c:pt idx="59">
                  <c:v>191.20469303204828</c:v>
                </c:pt>
                <c:pt idx="60">
                  <c:v>189.89544526892468</c:v>
                </c:pt>
                <c:pt idx="61">
                  <c:v>188.53097149345371</c:v>
                </c:pt>
                <c:pt idx="62">
                  <c:v>187.10544636163186</c:v>
                </c:pt>
                <c:pt idx="63">
                  <c:v>185.61769626024665</c:v>
                </c:pt>
                <c:pt idx="64">
                  <c:v>184.08972529870852</c:v>
                </c:pt>
                <c:pt idx="65">
                  <c:v>182.49397345143788</c:v>
                </c:pt>
                <c:pt idx="66">
                  <c:v>180.85978933973658</c:v>
                </c:pt>
                <c:pt idx="67">
                  <c:v>179.19424815701785</c:v>
                </c:pt>
                <c:pt idx="68">
                  <c:v>177.46670104219359</c:v>
                </c:pt>
                <c:pt idx="69">
                  <c:v>175.69706585414073</c:v>
                </c:pt>
                <c:pt idx="70">
                  <c:v>173.89154463067797</c:v>
                </c:pt>
                <c:pt idx="71">
                  <c:v>172.04573180129159</c:v>
                </c:pt>
                <c:pt idx="72">
                  <c:v>170.16037590039542</c:v>
                </c:pt>
                <c:pt idx="73">
                  <c:v>168.24267769204005</c:v>
                </c:pt>
                <c:pt idx="74">
                  <c:v>166.29327107668223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E1D-4406-9B66-DD765674C3D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Sheet1!$A$2:$A$76</c:f>
              <c:numCache>
                <c:formatCode>m/d/yyyy</c:formatCode>
                <c:ptCount val="75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</c:numCache>
            </c:numRef>
          </c:cat>
          <c:val>
            <c:numRef>
              <c:f>Sheet1!$D$2:$D$76</c:f>
              <c:numCache>
                <c:formatCode>General</c:formatCode>
                <c:ptCount val="75"/>
                <c:pt idx="10">
                  <c:v>139.94574090016496</c:v>
                </c:pt>
                <c:pt idx="11">
                  <c:v>143.87094354087165</c:v>
                </c:pt>
                <c:pt idx="12">
                  <c:v>147.31701736660472</c:v>
                </c:pt>
                <c:pt idx="13">
                  <c:v>150.94036130240164</c:v>
                </c:pt>
                <c:pt idx="14">
                  <c:v>154.37135883816268</c:v>
                </c:pt>
                <c:pt idx="15">
                  <c:v>157.15727903136585</c:v>
                </c:pt>
                <c:pt idx="16">
                  <c:v>159.79117040382317</c:v>
                </c:pt>
                <c:pt idx="17">
                  <c:v>162.37782698503375</c:v>
                </c:pt>
                <c:pt idx="18">
                  <c:v>164.25391006173891</c:v>
                </c:pt>
                <c:pt idx="19">
                  <c:v>165.67045549176825</c:v>
                </c:pt>
                <c:pt idx="20">
                  <c:v>166.9429234369795</c:v>
                </c:pt>
                <c:pt idx="21">
                  <c:v>167.64643470725807</c:v>
                </c:pt>
                <c:pt idx="22">
                  <c:v>167.947611084903</c:v>
                </c:pt>
                <c:pt idx="23">
                  <c:v>168.2432872286908</c:v>
                </c:pt>
                <c:pt idx="24">
                  <c:v>168.09620622893559</c:v>
                </c:pt>
                <c:pt idx="25">
                  <c:v>167.30434762417516</c:v>
                </c:pt>
                <c:pt idx="26">
                  <c:v>166.51159068832828</c:v>
                </c:pt>
                <c:pt idx="27">
                  <c:v>165.65461792097398</c:v>
                </c:pt>
                <c:pt idx="28">
                  <c:v>164.39859619434003</c:v>
                </c:pt>
                <c:pt idx="29">
                  <c:v>162.7489177861421</c:v>
                </c:pt>
                <c:pt idx="30">
                  <c:v>161.224241594646</c:v>
                </c:pt>
                <c:pt idx="31">
                  <c:v>159.46400961047925</c:v>
                </c:pt>
                <c:pt idx="32">
                  <c:v>157.39018304448004</c:v>
                </c:pt>
                <c:pt idx="33">
                  <c:v>155.34504148399947</c:v>
                </c:pt>
                <c:pt idx="34">
                  <c:v>153.14959369034557</c:v>
                </c:pt>
                <c:pt idx="35">
                  <c:v>150.89396363883466</c:v>
                </c:pt>
                <c:pt idx="36">
                  <c:v>148.55609727159401</c:v>
                </c:pt>
                <c:pt idx="37">
                  <c:v>146.17220127621493</c:v>
                </c:pt>
                <c:pt idx="38">
                  <c:v>143.77190690932184</c:v>
                </c:pt>
                <c:pt idx="39">
                  <c:v>141.24992249182552</c:v>
                </c:pt>
                <c:pt idx="40">
                  <c:v>138.77118861876428</c:v>
                </c:pt>
                <c:pt idx="41">
                  <c:v>136.26551957899773</c:v>
                </c:pt>
                <c:pt idx="42">
                  <c:v>133.72553689019071</c:v>
                </c:pt>
                <c:pt idx="43">
                  <c:v>131.17266341527468</c:v>
                </c:pt>
                <c:pt idx="44">
                  <c:v>128.63549505217043</c:v>
                </c:pt>
                <c:pt idx="45">
                  <c:v>126.10557319550514</c:v>
                </c:pt>
                <c:pt idx="46">
                  <c:v>123.5361546364427</c:v>
                </c:pt>
                <c:pt idx="47">
                  <c:v>121.00245711293192</c:v>
                </c:pt>
                <c:pt idx="48">
                  <c:v>118.51807932528598</c:v>
                </c:pt>
                <c:pt idx="49">
                  <c:v>116.01509331210332</c:v>
                </c:pt>
                <c:pt idx="50">
                  <c:v>113.53978755178221</c:v>
                </c:pt>
                <c:pt idx="51">
                  <c:v>111.09821529041417</c:v>
                </c:pt>
                <c:pt idx="52">
                  <c:v>108.68292779672211</c:v>
                </c:pt>
                <c:pt idx="53">
                  <c:v>106.29779519713558</c:v>
                </c:pt>
                <c:pt idx="54">
                  <c:v>103.92970372717021</c:v>
                </c:pt>
                <c:pt idx="55">
                  <c:v>101.59392565223993</c:v>
                </c:pt>
                <c:pt idx="56">
                  <c:v>99.283860763393079</c:v>
                </c:pt>
                <c:pt idx="57">
                  <c:v>97.013267850070321</c:v>
                </c:pt>
                <c:pt idx="58">
                  <c:v>94.785625014484424</c:v>
                </c:pt>
                <c:pt idx="59">
                  <c:v>92.593119989129463</c:v>
                </c:pt>
                <c:pt idx="60">
                  <c:v>90.428940294606292</c:v>
                </c:pt>
                <c:pt idx="61">
                  <c:v>88.303986100012295</c:v>
                </c:pt>
                <c:pt idx="62">
                  <c:v>86.210955042343883</c:v>
                </c:pt>
                <c:pt idx="63">
                  <c:v>84.146771990811772</c:v>
                </c:pt>
                <c:pt idx="64">
                  <c:v>82.131607065589463</c:v>
                </c:pt>
                <c:pt idx="65">
                  <c:v>80.136131967527248</c:v>
                </c:pt>
                <c:pt idx="66">
                  <c:v>78.187796318601642</c:v>
                </c:pt>
                <c:pt idx="67">
                  <c:v>76.291653060028366</c:v>
                </c:pt>
                <c:pt idx="68">
                  <c:v>74.414929771677279</c:v>
                </c:pt>
                <c:pt idx="69">
                  <c:v>72.575202975370189</c:v>
                </c:pt>
                <c:pt idx="70">
                  <c:v>70.776439927691527</c:v>
                </c:pt>
                <c:pt idx="71">
                  <c:v>69.011952658084425</c:v>
                </c:pt>
                <c:pt idx="72">
                  <c:v>67.279867862998572</c:v>
                </c:pt>
                <c:pt idx="73">
                  <c:v>65.585062245100289</c:v>
                </c:pt>
                <c:pt idx="74">
                  <c:v>63.925822120553704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E1D-4406-9B66-DD765674C3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3791"/>
        <c:axId val="209778303"/>
      </c:lineChart>
      <c:dateAx>
        <c:axId val="20709379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9778303"/>
        <c:crosses val="autoZero"/>
        <c:auto val="1"/>
        <c:lblOffset val="100"/>
        <c:baseTimeUnit val="days"/>
      </c:dateAx>
      <c:valAx>
        <c:axId val="209778303"/>
        <c:scaling>
          <c:orientation val="minMax"/>
          <c:max val="45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70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0000242690338468"/>
          <c:y val="4.6874997116449491E-2"/>
          <c:w val="0.37218278064565652"/>
          <c:h val="4.508525805331827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Denní počet případů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Sheet1!$A$64:$A$196</c:f>
              <c:numCache>
                <c:formatCode>m/d/yyyy</c:formatCode>
                <c:ptCount val="133"/>
                <c:pt idx="0">
                  <c:v>44137</c:v>
                </c:pt>
                <c:pt idx="1">
                  <c:v>44138</c:v>
                </c:pt>
                <c:pt idx="2">
                  <c:v>44139</c:v>
                </c:pt>
                <c:pt idx="3">
                  <c:v>44140</c:v>
                </c:pt>
                <c:pt idx="4">
                  <c:v>44141</c:v>
                </c:pt>
                <c:pt idx="5">
                  <c:v>44142</c:v>
                </c:pt>
                <c:pt idx="6">
                  <c:v>44143</c:v>
                </c:pt>
                <c:pt idx="7">
                  <c:v>44144</c:v>
                </c:pt>
                <c:pt idx="8">
                  <c:v>44145</c:v>
                </c:pt>
                <c:pt idx="9">
                  <c:v>44146</c:v>
                </c:pt>
                <c:pt idx="10">
                  <c:v>44147</c:v>
                </c:pt>
                <c:pt idx="11">
                  <c:v>44148</c:v>
                </c:pt>
                <c:pt idx="12">
                  <c:v>44149</c:v>
                </c:pt>
                <c:pt idx="13">
                  <c:v>44150</c:v>
                </c:pt>
                <c:pt idx="14">
                  <c:v>44151</c:v>
                </c:pt>
                <c:pt idx="15">
                  <c:v>44152</c:v>
                </c:pt>
                <c:pt idx="16">
                  <c:v>44153</c:v>
                </c:pt>
                <c:pt idx="17">
                  <c:v>44154</c:v>
                </c:pt>
                <c:pt idx="18">
                  <c:v>44155</c:v>
                </c:pt>
                <c:pt idx="19">
                  <c:v>44156</c:v>
                </c:pt>
                <c:pt idx="20">
                  <c:v>44157</c:v>
                </c:pt>
                <c:pt idx="21">
                  <c:v>44158</c:v>
                </c:pt>
                <c:pt idx="22">
                  <c:v>44159</c:v>
                </c:pt>
                <c:pt idx="23">
                  <c:v>44160</c:v>
                </c:pt>
                <c:pt idx="24">
                  <c:v>44161</c:v>
                </c:pt>
                <c:pt idx="25">
                  <c:v>44162</c:v>
                </c:pt>
                <c:pt idx="26">
                  <c:v>44163</c:v>
                </c:pt>
                <c:pt idx="27">
                  <c:v>44164</c:v>
                </c:pt>
                <c:pt idx="28">
                  <c:v>44165</c:v>
                </c:pt>
                <c:pt idx="29">
                  <c:v>44166</c:v>
                </c:pt>
                <c:pt idx="30">
                  <c:v>44167</c:v>
                </c:pt>
                <c:pt idx="31">
                  <c:v>44168</c:v>
                </c:pt>
                <c:pt idx="32">
                  <c:v>44169</c:v>
                </c:pt>
                <c:pt idx="33">
                  <c:v>44170</c:v>
                </c:pt>
                <c:pt idx="34">
                  <c:v>44171</c:v>
                </c:pt>
                <c:pt idx="35">
                  <c:v>44172</c:v>
                </c:pt>
                <c:pt idx="36">
                  <c:v>44173</c:v>
                </c:pt>
                <c:pt idx="37">
                  <c:v>44174</c:v>
                </c:pt>
                <c:pt idx="38">
                  <c:v>44175</c:v>
                </c:pt>
                <c:pt idx="39">
                  <c:v>44176</c:v>
                </c:pt>
                <c:pt idx="40">
                  <c:v>44177</c:v>
                </c:pt>
                <c:pt idx="41">
                  <c:v>44178</c:v>
                </c:pt>
                <c:pt idx="42">
                  <c:v>44179</c:v>
                </c:pt>
                <c:pt idx="43">
                  <c:v>44180</c:v>
                </c:pt>
                <c:pt idx="44">
                  <c:v>44181</c:v>
                </c:pt>
                <c:pt idx="45">
                  <c:v>44182</c:v>
                </c:pt>
                <c:pt idx="46">
                  <c:v>44183</c:v>
                </c:pt>
                <c:pt idx="47">
                  <c:v>44184</c:v>
                </c:pt>
                <c:pt idx="48">
                  <c:v>44185</c:v>
                </c:pt>
                <c:pt idx="49">
                  <c:v>44186</c:v>
                </c:pt>
                <c:pt idx="50">
                  <c:v>44187</c:v>
                </c:pt>
                <c:pt idx="51">
                  <c:v>44188</c:v>
                </c:pt>
                <c:pt idx="52">
                  <c:v>44189</c:v>
                </c:pt>
                <c:pt idx="53">
                  <c:v>44190</c:v>
                </c:pt>
                <c:pt idx="54">
                  <c:v>44191</c:v>
                </c:pt>
                <c:pt idx="55">
                  <c:v>44192</c:v>
                </c:pt>
                <c:pt idx="56">
                  <c:v>44193</c:v>
                </c:pt>
                <c:pt idx="57">
                  <c:v>44194</c:v>
                </c:pt>
                <c:pt idx="58">
                  <c:v>44195</c:v>
                </c:pt>
                <c:pt idx="59">
                  <c:v>44196</c:v>
                </c:pt>
                <c:pt idx="60">
                  <c:v>44197</c:v>
                </c:pt>
                <c:pt idx="61">
                  <c:v>44198</c:v>
                </c:pt>
                <c:pt idx="62">
                  <c:v>44199</c:v>
                </c:pt>
                <c:pt idx="63">
                  <c:v>44200</c:v>
                </c:pt>
                <c:pt idx="64">
                  <c:v>44201</c:v>
                </c:pt>
                <c:pt idx="65">
                  <c:v>44202</c:v>
                </c:pt>
                <c:pt idx="66">
                  <c:v>44203</c:v>
                </c:pt>
                <c:pt idx="67">
                  <c:v>44204</c:v>
                </c:pt>
                <c:pt idx="68">
                  <c:v>44205</c:v>
                </c:pt>
                <c:pt idx="69">
                  <c:v>44206</c:v>
                </c:pt>
                <c:pt idx="70">
                  <c:v>44207</c:v>
                </c:pt>
                <c:pt idx="71">
                  <c:v>44208</c:v>
                </c:pt>
                <c:pt idx="72">
                  <c:v>44209</c:v>
                </c:pt>
                <c:pt idx="73">
                  <c:v>44210</c:v>
                </c:pt>
                <c:pt idx="74">
                  <c:v>44211</c:v>
                </c:pt>
                <c:pt idx="75">
                  <c:v>44212</c:v>
                </c:pt>
                <c:pt idx="76">
                  <c:v>44213</c:v>
                </c:pt>
                <c:pt idx="77">
                  <c:v>44214</c:v>
                </c:pt>
                <c:pt idx="78">
                  <c:v>44215</c:v>
                </c:pt>
                <c:pt idx="79">
                  <c:v>44216</c:v>
                </c:pt>
                <c:pt idx="80">
                  <c:v>44217</c:v>
                </c:pt>
                <c:pt idx="81">
                  <c:v>44218</c:v>
                </c:pt>
                <c:pt idx="82">
                  <c:v>44219</c:v>
                </c:pt>
                <c:pt idx="83">
                  <c:v>44220</c:v>
                </c:pt>
                <c:pt idx="84">
                  <c:v>44221</c:v>
                </c:pt>
                <c:pt idx="85">
                  <c:v>44222</c:v>
                </c:pt>
                <c:pt idx="86">
                  <c:v>44223</c:v>
                </c:pt>
                <c:pt idx="87">
                  <c:v>44224</c:v>
                </c:pt>
                <c:pt idx="88">
                  <c:v>44225</c:v>
                </c:pt>
                <c:pt idx="89">
                  <c:v>44226</c:v>
                </c:pt>
                <c:pt idx="90">
                  <c:v>44227</c:v>
                </c:pt>
                <c:pt idx="91">
                  <c:v>44228</c:v>
                </c:pt>
                <c:pt idx="92">
                  <c:v>44229</c:v>
                </c:pt>
                <c:pt idx="93">
                  <c:v>44230</c:v>
                </c:pt>
                <c:pt idx="94">
                  <c:v>44231</c:v>
                </c:pt>
                <c:pt idx="95">
                  <c:v>44232</c:v>
                </c:pt>
                <c:pt idx="96">
                  <c:v>44233</c:v>
                </c:pt>
                <c:pt idx="97">
                  <c:v>44234</c:v>
                </c:pt>
                <c:pt idx="98">
                  <c:v>44235</c:v>
                </c:pt>
                <c:pt idx="99">
                  <c:v>44236</c:v>
                </c:pt>
                <c:pt idx="100">
                  <c:v>44237</c:v>
                </c:pt>
                <c:pt idx="101">
                  <c:v>44238</c:v>
                </c:pt>
                <c:pt idx="102">
                  <c:v>44239</c:v>
                </c:pt>
                <c:pt idx="103">
                  <c:v>44240</c:v>
                </c:pt>
                <c:pt idx="104">
                  <c:v>44241</c:v>
                </c:pt>
                <c:pt idx="105">
                  <c:v>44242</c:v>
                </c:pt>
                <c:pt idx="106">
                  <c:v>44243</c:v>
                </c:pt>
                <c:pt idx="107">
                  <c:v>44244</c:v>
                </c:pt>
                <c:pt idx="108">
                  <c:v>44245</c:v>
                </c:pt>
                <c:pt idx="109">
                  <c:v>44246</c:v>
                </c:pt>
                <c:pt idx="110">
                  <c:v>44247</c:v>
                </c:pt>
                <c:pt idx="111">
                  <c:v>44248</c:v>
                </c:pt>
                <c:pt idx="112">
                  <c:v>44249</c:v>
                </c:pt>
                <c:pt idx="113">
                  <c:v>44250</c:v>
                </c:pt>
                <c:pt idx="114">
                  <c:v>44251</c:v>
                </c:pt>
                <c:pt idx="115">
                  <c:v>44252</c:v>
                </c:pt>
                <c:pt idx="116">
                  <c:v>44253</c:v>
                </c:pt>
                <c:pt idx="117">
                  <c:v>44254</c:v>
                </c:pt>
                <c:pt idx="118">
                  <c:v>44255</c:v>
                </c:pt>
                <c:pt idx="119">
                  <c:v>44256</c:v>
                </c:pt>
                <c:pt idx="120">
                  <c:v>44257</c:v>
                </c:pt>
                <c:pt idx="121">
                  <c:v>44258</c:v>
                </c:pt>
                <c:pt idx="122">
                  <c:v>44259</c:v>
                </c:pt>
                <c:pt idx="123">
                  <c:v>44260</c:v>
                </c:pt>
                <c:pt idx="124">
                  <c:v>44261</c:v>
                </c:pt>
                <c:pt idx="125">
                  <c:v>44262</c:v>
                </c:pt>
                <c:pt idx="126">
                  <c:v>44263</c:v>
                </c:pt>
                <c:pt idx="127">
                  <c:v>44264</c:v>
                </c:pt>
                <c:pt idx="128">
                  <c:v>44265</c:v>
                </c:pt>
                <c:pt idx="129">
                  <c:v>44266</c:v>
                </c:pt>
                <c:pt idx="130">
                  <c:v>44267</c:v>
                </c:pt>
                <c:pt idx="131">
                  <c:v>44268</c:v>
                </c:pt>
                <c:pt idx="132">
                  <c:v>44269</c:v>
                </c:pt>
              </c:numCache>
            </c:numRef>
          </c:cat>
          <c:val>
            <c:numRef>
              <c:f>Sheet1!$B$64:$B$196</c:f>
              <c:numCache>
                <c:formatCode>0</c:formatCode>
                <c:ptCount val="133"/>
                <c:pt idx="0">
                  <c:v>9239</c:v>
                </c:pt>
                <c:pt idx="1">
                  <c:v>12090</c:v>
                </c:pt>
                <c:pt idx="2">
                  <c:v>15725</c:v>
                </c:pt>
                <c:pt idx="3">
                  <c:v>13234</c:v>
                </c:pt>
                <c:pt idx="4">
                  <c:v>11546</c:v>
                </c:pt>
                <c:pt idx="5">
                  <c:v>7721</c:v>
                </c:pt>
                <c:pt idx="6">
                  <c:v>3609</c:v>
                </c:pt>
                <c:pt idx="7">
                  <c:v>6048</c:v>
                </c:pt>
                <c:pt idx="8">
                  <c:v>9056</c:v>
                </c:pt>
                <c:pt idx="9">
                  <c:v>8921</c:v>
                </c:pt>
                <c:pt idx="10">
                  <c:v>7874</c:v>
                </c:pt>
                <c:pt idx="11">
                  <c:v>7358</c:v>
                </c:pt>
                <c:pt idx="12">
                  <c:v>4196</c:v>
                </c:pt>
                <c:pt idx="13">
                  <c:v>1891</c:v>
                </c:pt>
                <c:pt idx="14">
                  <c:v>5414</c:v>
                </c:pt>
                <c:pt idx="15">
                  <c:v>4246</c:v>
                </c:pt>
                <c:pt idx="16">
                  <c:v>5514</c:v>
                </c:pt>
                <c:pt idx="17">
                  <c:v>6470</c:v>
                </c:pt>
                <c:pt idx="18">
                  <c:v>5808</c:v>
                </c:pt>
                <c:pt idx="19">
                  <c:v>3191</c:v>
                </c:pt>
                <c:pt idx="20">
                  <c:v>1509</c:v>
                </c:pt>
                <c:pt idx="21">
                  <c:v>4379</c:v>
                </c:pt>
                <c:pt idx="22">
                  <c:v>5861</c:v>
                </c:pt>
                <c:pt idx="23">
                  <c:v>4929</c:v>
                </c:pt>
                <c:pt idx="24">
                  <c:v>4049</c:v>
                </c:pt>
                <c:pt idx="25">
                  <c:v>4462</c:v>
                </c:pt>
                <c:pt idx="26">
                  <c:v>2667</c:v>
                </c:pt>
                <c:pt idx="27">
                  <c:v>1074</c:v>
                </c:pt>
                <c:pt idx="28">
                  <c:v>3572</c:v>
                </c:pt>
                <c:pt idx="29">
                  <c:v>5180</c:v>
                </c:pt>
                <c:pt idx="30">
                  <c:v>4561</c:v>
                </c:pt>
                <c:pt idx="31">
                  <c:v>4624</c:v>
                </c:pt>
                <c:pt idx="32">
                  <c:v>4747</c:v>
                </c:pt>
                <c:pt idx="33">
                  <c:v>3312</c:v>
                </c:pt>
                <c:pt idx="34">
                  <c:v>1112</c:v>
                </c:pt>
                <c:pt idx="35">
                  <c:v>4251</c:v>
                </c:pt>
                <c:pt idx="36">
                  <c:v>5855</c:v>
                </c:pt>
                <c:pt idx="37">
                  <c:v>6414</c:v>
                </c:pt>
                <c:pt idx="38">
                  <c:v>5872</c:v>
                </c:pt>
                <c:pt idx="39">
                  <c:v>6209</c:v>
                </c:pt>
                <c:pt idx="40">
                  <c:v>3655</c:v>
                </c:pt>
                <c:pt idx="41">
                  <c:v>1998</c:v>
                </c:pt>
                <c:pt idx="42">
                  <c:v>5176</c:v>
                </c:pt>
                <c:pt idx="43">
                  <c:v>7908</c:v>
                </c:pt>
                <c:pt idx="44">
                  <c:v>8256</c:v>
                </c:pt>
                <c:pt idx="45">
                  <c:v>7614</c:v>
                </c:pt>
                <c:pt idx="46">
                  <c:v>8836</c:v>
                </c:pt>
                <c:pt idx="47">
                  <c:v>5326</c:v>
                </c:pt>
                <c:pt idx="48">
                  <c:v>3403</c:v>
                </c:pt>
                <c:pt idx="49">
                  <c:v>7950</c:v>
                </c:pt>
                <c:pt idx="50">
                  <c:v>10910</c:v>
                </c:pt>
                <c:pt idx="51">
                  <c:v>14138</c:v>
                </c:pt>
                <c:pt idx="52">
                  <c:v>4373</c:v>
                </c:pt>
                <c:pt idx="53">
                  <c:v>2671</c:v>
                </c:pt>
                <c:pt idx="54">
                  <c:v>3031</c:v>
                </c:pt>
                <c:pt idx="55">
                  <c:v>3781</c:v>
                </c:pt>
                <c:pt idx="56">
                  <c:v>10935</c:v>
                </c:pt>
                <c:pt idx="57">
                  <c:v>16470</c:v>
                </c:pt>
                <c:pt idx="58">
                  <c:v>17059</c:v>
                </c:pt>
                <c:pt idx="59">
                  <c:v>13306</c:v>
                </c:pt>
                <c:pt idx="60">
                  <c:v>3446</c:v>
                </c:pt>
                <c:pt idx="61">
                  <c:v>4985</c:v>
                </c:pt>
                <c:pt idx="62">
                  <c:v>6267</c:v>
                </c:pt>
                <c:pt idx="63">
                  <c:v>12952</c:v>
                </c:pt>
                <c:pt idx="64">
                  <c:v>17397</c:v>
                </c:pt>
                <c:pt idx="65">
                  <c:v>17768</c:v>
                </c:pt>
                <c:pt idx="66">
                  <c:v>14880</c:v>
                </c:pt>
                <c:pt idx="67">
                  <c:v>13099</c:v>
                </c:pt>
                <c:pt idx="68">
                  <c:v>8436</c:v>
                </c:pt>
                <c:pt idx="69">
                  <c:v>4311</c:v>
                </c:pt>
                <c:pt idx="70">
                  <c:v>9383</c:v>
                </c:pt>
                <c:pt idx="71">
                  <c:v>10808</c:v>
                </c:pt>
                <c:pt idx="72">
                  <c:v>10915</c:v>
                </c:pt>
                <c:pt idx="73">
                  <c:v>8086</c:v>
                </c:pt>
                <c:pt idx="74">
                  <c:v>9299</c:v>
                </c:pt>
                <c:pt idx="75">
                  <c:v>5240</c:v>
                </c:pt>
                <c:pt idx="76">
                  <c:v>2641</c:v>
                </c:pt>
                <c:pt idx="77">
                  <c:v>7666</c:v>
                </c:pt>
                <c:pt idx="78">
                  <c:v>9608</c:v>
                </c:pt>
                <c:pt idx="79">
                  <c:v>8215</c:v>
                </c:pt>
                <c:pt idx="80">
                  <c:v>7532</c:v>
                </c:pt>
                <c:pt idx="81">
                  <c:v>8465</c:v>
                </c:pt>
                <c:pt idx="82">
                  <c:v>4239</c:v>
                </c:pt>
                <c:pt idx="83">
                  <c:v>2394</c:v>
                </c:pt>
                <c:pt idx="84">
                  <c:v>6973</c:v>
                </c:pt>
                <c:pt idx="85">
                  <c:v>9194</c:v>
                </c:pt>
                <c:pt idx="86">
                  <c:v>8502</c:v>
                </c:pt>
                <c:pt idx="87">
                  <c:v>8009</c:v>
                </c:pt>
                <c:pt idx="88">
                  <c:v>8052</c:v>
                </c:pt>
                <c:pt idx="89">
                  <c:v>4055</c:v>
                </c:pt>
                <c:pt idx="90">
                  <c:v>2573</c:v>
                </c:pt>
                <c:pt idx="91">
                  <c:v>7217</c:v>
                </c:pt>
                <c:pt idx="92">
                  <c:v>9148</c:v>
                </c:pt>
                <c:pt idx="93">
                  <c:v>9666</c:v>
                </c:pt>
                <c:pt idx="94">
                  <c:v>8106</c:v>
                </c:pt>
                <c:pt idx="95">
                  <c:v>8621</c:v>
                </c:pt>
                <c:pt idx="96">
                  <c:v>4820</c:v>
                </c:pt>
                <c:pt idx="97">
                  <c:v>2451</c:v>
                </c:pt>
                <c:pt idx="98">
                  <c:v>7779</c:v>
                </c:pt>
                <c:pt idx="99">
                  <c:v>10281</c:v>
                </c:pt>
                <c:pt idx="100">
                  <c:v>9537</c:v>
                </c:pt>
                <c:pt idx="101">
                  <c:v>9017</c:v>
                </c:pt>
                <c:pt idx="102">
                  <c:v>8827</c:v>
                </c:pt>
                <c:pt idx="103">
                  <c:v>5141</c:v>
                </c:pt>
                <c:pt idx="104">
                  <c:v>2879</c:v>
                </c:pt>
                <c:pt idx="105">
                  <c:v>8905</c:v>
                </c:pt>
                <c:pt idx="106">
                  <c:v>12608</c:v>
                </c:pt>
                <c:pt idx="107">
                  <c:v>10937</c:v>
                </c:pt>
                <c:pt idx="108">
                  <c:v>11701</c:v>
                </c:pt>
                <c:pt idx="109">
                  <c:v>11286</c:v>
                </c:pt>
                <c:pt idx="110">
                  <c:v>6775</c:v>
                </c:pt>
                <c:pt idx="111">
                  <c:v>4066</c:v>
                </c:pt>
                <c:pt idx="112">
                  <c:v>11403</c:v>
                </c:pt>
                <c:pt idx="113">
                  <c:v>15840</c:v>
                </c:pt>
                <c:pt idx="114">
                  <c:v>13794</c:v>
                </c:pt>
                <c:pt idx="115">
                  <c:v>14586</c:v>
                </c:pt>
                <c:pt idx="116">
                  <c:v>14775</c:v>
                </c:pt>
                <c:pt idx="117">
                  <c:v>7822</c:v>
                </c:pt>
                <c:pt idx="118">
                  <c:v>4586</c:v>
                </c:pt>
                <c:pt idx="119">
                  <c:v>12323</c:v>
                </c:pt>
                <c:pt idx="120">
                  <c:v>16775</c:v>
                </c:pt>
                <c:pt idx="121">
                  <c:v>15238</c:v>
                </c:pt>
                <c:pt idx="122">
                  <c:v>14642</c:v>
                </c:pt>
                <c:pt idx="123">
                  <c:v>13166</c:v>
                </c:pt>
                <c:pt idx="124">
                  <c:v>9121</c:v>
                </c:pt>
                <c:pt idx="125">
                  <c:v>3980</c:v>
                </c:pt>
                <c:pt idx="126">
                  <c:v>10640</c:v>
                </c:pt>
                <c:pt idx="127">
                  <c:v>15346</c:v>
                </c:pt>
                <c:pt idx="128">
                  <c:v>14539</c:v>
                </c:pt>
                <c:pt idx="129">
                  <c:v>11235</c:v>
                </c:pt>
                <c:pt idx="130">
                  <c:v>14967</c:v>
                </c:pt>
                <c:pt idx="131">
                  <c:v>6936</c:v>
                </c:pt>
                <c:pt idx="132">
                  <c:v>3291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76-4ACA-A936-11C4032EDC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model</c:v>
                </c:pt>
              </c:strCache>
            </c:strRef>
          </c:tx>
          <c:spPr>
            <a:ln w="28575" cap="rnd">
              <a:solidFill>
                <a:srgbClr val="FFC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Sheet1!$A$64:$A$196</c:f>
              <c:numCache>
                <c:formatCode>m/d/yyyy</c:formatCode>
                <c:ptCount val="133"/>
                <c:pt idx="0">
                  <c:v>44137</c:v>
                </c:pt>
                <c:pt idx="1">
                  <c:v>44138</c:v>
                </c:pt>
                <c:pt idx="2">
                  <c:v>44139</c:v>
                </c:pt>
                <c:pt idx="3">
                  <c:v>44140</c:v>
                </c:pt>
                <c:pt idx="4">
                  <c:v>44141</c:v>
                </c:pt>
                <c:pt idx="5">
                  <c:v>44142</c:v>
                </c:pt>
                <c:pt idx="6">
                  <c:v>44143</c:v>
                </c:pt>
                <c:pt idx="7">
                  <c:v>44144</c:v>
                </c:pt>
                <c:pt idx="8">
                  <c:v>44145</c:v>
                </c:pt>
                <c:pt idx="9">
                  <c:v>44146</c:v>
                </c:pt>
                <c:pt idx="10">
                  <c:v>44147</c:v>
                </c:pt>
                <c:pt idx="11">
                  <c:v>44148</c:v>
                </c:pt>
                <c:pt idx="12">
                  <c:v>44149</c:v>
                </c:pt>
                <c:pt idx="13">
                  <c:v>44150</c:v>
                </c:pt>
                <c:pt idx="14">
                  <c:v>44151</c:v>
                </c:pt>
                <c:pt idx="15">
                  <c:v>44152</c:v>
                </c:pt>
                <c:pt idx="16">
                  <c:v>44153</c:v>
                </c:pt>
                <c:pt idx="17">
                  <c:v>44154</c:v>
                </c:pt>
                <c:pt idx="18">
                  <c:v>44155</c:v>
                </c:pt>
                <c:pt idx="19">
                  <c:v>44156</c:v>
                </c:pt>
                <c:pt idx="20">
                  <c:v>44157</c:v>
                </c:pt>
                <c:pt idx="21">
                  <c:v>44158</c:v>
                </c:pt>
                <c:pt idx="22">
                  <c:v>44159</c:v>
                </c:pt>
                <c:pt idx="23">
                  <c:v>44160</c:v>
                </c:pt>
                <c:pt idx="24">
                  <c:v>44161</c:v>
                </c:pt>
                <c:pt idx="25">
                  <c:v>44162</c:v>
                </c:pt>
                <c:pt idx="26">
                  <c:v>44163</c:v>
                </c:pt>
                <c:pt idx="27">
                  <c:v>44164</c:v>
                </c:pt>
                <c:pt idx="28">
                  <c:v>44165</c:v>
                </c:pt>
                <c:pt idx="29">
                  <c:v>44166</c:v>
                </c:pt>
                <c:pt idx="30">
                  <c:v>44167</c:v>
                </c:pt>
                <c:pt idx="31">
                  <c:v>44168</c:v>
                </c:pt>
                <c:pt idx="32">
                  <c:v>44169</c:v>
                </c:pt>
                <c:pt idx="33">
                  <c:v>44170</c:v>
                </c:pt>
                <c:pt idx="34">
                  <c:v>44171</c:v>
                </c:pt>
                <c:pt idx="35">
                  <c:v>44172</c:v>
                </c:pt>
                <c:pt idx="36">
                  <c:v>44173</c:v>
                </c:pt>
                <c:pt idx="37">
                  <c:v>44174</c:v>
                </c:pt>
                <c:pt idx="38">
                  <c:v>44175</c:v>
                </c:pt>
                <c:pt idx="39">
                  <c:v>44176</c:v>
                </c:pt>
                <c:pt idx="40">
                  <c:v>44177</c:v>
                </c:pt>
                <c:pt idx="41">
                  <c:v>44178</c:v>
                </c:pt>
                <c:pt idx="42">
                  <c:v>44179</c:v>
                </c:pt>
                <c:pt idx="43">
                  <c:v>44180</c:v>
                </c:pt>
                <c:pt idx="44">
                  <c:v>44181</c:v>
                </c:pt>
                <c:pt idx="45">
                  <c:v>44182</c:v>
                </c:pt>
                <c:pt idx="46">
                  <c:v>44183</c:v>
                </c:pt>
                <c:pt idx="47">
                  <c:v>44184</c:v>
                </c:pt>
                <c:pt idx="48">
                  <c:v>44185</c:v>
                </c:pt>
                <c:pt idx="49">
                  <c:v>44186</c:v>
                </c:pt>
                <c:pt idx="50">
                  <c:v>44187</c:v>
                </c:pt>
                <c:pt idx="51">
                  <c:v>44188</c:v>
                </c:pt>
                <c:pt idx="52">
                  <c:v>44189</c:v>
                </c:pt>
                <c:pt idx="53">
                  <c:v>44190</c:v>
                </c:pt>
                <c:pt idx="54">
                  <c:v>44191</c:v>
                </c:pt>
                <c:pt idx="55">
                  <c:v>44192</c:v>
                </c:pt>
                <c:pt idx="56">
                  <c:v>44193</c:v>
                </c:pt>
                <c:pt idx="57">
                  <c:v>44194</c:v>
                </c:pt>
                <c:pt idx="58">
                  <c:v>44195</c:v>
                </c:pt>
                <c:pt idx="59">
                  <c:v>44196</c:v>
                </c:pt>
                <c:pt idx="60">
                  <c:v>44197</c:v>
                </c:pt>
                <c:pt idx="61">
                  <c:v>44198</c:v>
                </c:pt>
                <c:pt idx="62">
                  <c:v>44199</c:v>
                </c:pt>
                <c:pt idx="63">
                  <c:v>44200</c:v>
                </c:pt>
                <c:pt idx="64">
                  <c:v>44201</c:v>
                </c:pt>
                <c:pt idx="65">
                  <c:v>44202</c:v>
                </c:pt>
                <c:pt idx="66">
                  <c:v>44203</c:v>
                </c:pt>
                <c:pt idx="67">
                  <c:v>44204</c:v>
                </c:pt>
                <c:pt idx="68">
                  <c:v>44205</c:v>
                </c:pt>
                <c:pt idx="69">
                  <c:v>44206</c:v>
                </c:pt>
                <c:pt idx="70">
                  <c:v>44207</c:v>
                </c:pt>
                <c:pt idx="71">
                  <c:v>44208</c:v>
                </c:pt>
                <c:pt idx="72">
                  <c:v>44209</c:v>
                </c:pt>
                <c:pt idx="73">
                  <c:v>44210</c:v>
                </c:pt>
                <c:pt idx="74">
                  <c:v>44211</c:v>
                </c:pt>
                <c:pt idx="75">
                  <c:v>44212</c:v>
                </c:pt>
                <c:pt idx="76">
                  <c:v>44213</c:v>
                </c:pt>
                <c:pt idx="77">
                  <c:v>44214</c:v>
                </c:pt>
                <c:pt idx="78">
                  <c:v>44215</c:v>
                </c:pt>
                <c:pt idx="79">
                  <c:v>44216</c:v>
                </c:pt>
                <c:pt idx="80">
                  <c:v>44217</c:v>
                </c:pt>
                <c:pt idx="81">
                  <c:v>44218</c:v>
                </c:pt>
                <c:pt idx="82">
                  <c:v>44219</c:v>
                </c:pt>
                <c:pt idx="83">
                  <c:v>44220</c:v>
                </c:pt>
                <c:pt idx="84">
                  <c:v>44221</c:v>
                </c:pt>
                <c:pt idx="85">
                  <c:v>44222</c:v>
                </c:pt>
                <c:pt idx="86">
                  <c:v>44223</c:v>
                </c:pt>
                <c:pt idx="87">
                  <c:v>44224</c:v>
                </c:pt>
                <c:pt idx="88">
                  <c:v>44225</c:v>
                </c:pt>
                <c:pt idx="89">
                  <c:v>44226</c:v>
                </c:pt>
                <c:pt idx="90">
                  <c:v>44227</c:v>
                </c:pt>
                <c:pt idx="91">
                  <c:v>44228</c:v>
                </c:pt>
                <c:pt idx="92">
                  <c:v>44229</c:v>
                </c:pt>
                <c:pt idx="93">
                  <c:v>44230</c:v>
                </c:pt>
                <c:pt idx="94">
                  <c:v>44231</c:v>
                </c:pt>
                <c:pt idx="95">
                  <c:v>44232</c:v>
                </c:pt>
                <c:pt idx="96">
                  <c:v>44233</c:v>
                </c:pt>
                <c:pt idx="97">
                  <c:v>44234</c:v>
                </c:pt>
                <c:pt idx="98">
                  <c:v>44235</c:v>
                </c:pt>
                <c:pt idx="99">
                  <c:v>44236</c:v>
                </c:pt>
                <c:pt idx="100">
                  <c:v>44237</c:v>
                </c:pt>
                <c:pt idx="101">
                  <c:v>44238</c:v>
                </c:pt>
                <c:pt idx="102">
                  <c:v>44239</c:v>
                </c:pt>
                <c:pt idx="103">
                  <c:v>44240</c:v>
                </c:pt>
                <c:pt idx="104">
                  <c:v>44241</c:v>
                </c:pt>
                <c:pt idx="105">
                  <c:v>44242</c:v>
                </c:pt>
                <c:pt idx="106">
                  <c:v>44243</c:v>
                </c:pt>
                <c:pt idx="107">
                  <c:v>44244</c:v>
                </c:pt>
                <c:pt idx="108">
                  <c:v>44245</c:v>
                </c:pt>
                <c:pt idx="109">
                  <c:v>44246</c:v>
                </c:pt>
                <c:pt idx="110">
                  <c:v>44247</c:v>
                </c:pt>
                <c:pt idx="111">
                  <c:v>44248</c:v>
                </c:pt>
                <c:pt idx="112">
                  <c:v>44249</c:v>
                </c:pt>
                <c:pt idx="113">
                  <c:v>44250</c:v>
                </c:pt>
                <c:pt idx="114">
                  <c:v>44251</c:v>
                </c:pt>
                <c:pt idx="115">
                  <c:v>44252</c:v>
                </c:pt>
                <c:pt idx="116">
                  <c:v>44253</c:v>
                </c:pt>
                <c:pt idx="117">
                  <c:v>44254</c:v>
                </c:pt>
                <c:pt idx="118">
                  <c:v>44255</c:v>
                </c:pt>
                <c:pt idx="119">
                  <c:v>44256</c:v>
                </c:pt>
                <c:pt idx="120">
                  <c:v>44257</c:v>
                </c:pt>
                <c:pt idx="121">
                  <c:v>44258</c:v>
                </c:pt>
                <c:pt idx="122">
                  <c:v>44259</c:v>
                </c:pt>
                <c:pt idx="123">
                  <c:v>44260</c:v>
                </c:pt>
                <c:pt idx="124">
                  <c:v>44261</c:v>
                </c:pt>
                <c:pt idx="125">
                  <c:v>44262</c:v>
                </c:pt>
                <c:pt idx="126">
                  <c:v>44263</c:v>
                </c:pt>
                <c:pt idx="127">
                  <c:v>44264</c:v>
                </c:pt>
                <c:pt idx="128">
                  <c:v>44265</c:v>
                </c:pt>
                <c:pt idx="129">
                  <c:v>44266</c:v>
                </c:pt>
                <c:pt idx="130">
                  <c:v>44267</c:v>
                </c:pt>
                <c:pt idx="131">
                  <c:v>44268</c:v>
                </c:pt>
                <c:pt idx="132">
                  <c:v>44269</c:v>
                </c:pt>
              </c:numCache>
            </c:numRef>
          </c:cat>
          <c:val>
            <c:numRef>
              <c:f>Sheet1!$C$64:$C$196</c:f>
              <c:numCache>
                <c:formatCode>General</c:formatCode>
                <c:ptCount val="133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976-4ACA-A936-11C4032EDC5D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1</c:v>
                </c:pt>
              </c:strCache>
            </c:strRef>
          </c:tx>
          <c:spPr>
            <a:ln w="28575" cap="rnd">
              <a:solidFill>
                <a:srgbClr val="0070C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Sheet1!$A$64:$A$196</c:f>
              <c:numCache>
                <c:formatCode>m/d/yyyy</c:formatCode>
                <c:ptCount val="133"/>
                <c:pt idx="0">
                  <c:v>44137</c:v>
                </c:pt>
                <c:pt idx="1">
                  <c:v>44138</c:v>
                </c:pt>
                <c:pt idx="2">
                  <c:v>44139</c:v>
                </c:pt>
                <c:pt idx="3">
                  <c:v>44140</c:v>
                </c:pt>
                <c:pt idx="4">
                  <c:v>44141</c:v>
                </c:pt>
                <c:pt idx="5">
                  <c:v>44142</c:v>
                </c:pt>
                <c:pt idx="6">
                  <c:v>44143</c:v>
                </c:pt>
                <c:pt idx="7">
                  <c:v>44144</c:v>
                </c:pt>
                <c:pt idx="8">
                  <c:v>44145</c:v>
                </c:pt>
                <c:pt idx="9">
                  <c:v>44146</c:v>
                </c:pt>
                <c:pt idx="10">
                  <c:v>44147</c:v>
                </c:pt>
                <c:pt idx="11">
                  <c:v>44148</c:v>
                </c:pt>
                <c:pt idx="12">
                  <c:v>44149</c:v>
                </c:pt>
                <c:pt idx="13">
                  <c:v>44150</c:v>
                </c:pt>
                <c:pt idx="14">
                  <c:v>44151</c:v>
                </c:pt>
                <c:pt idx="15">
                  <c:v>44152</c:v>
                </c:pt>
                <c:pt idx="16">
                  <c:v>44153</c:v>
                </c:pt>
                <c:pt idx="17">
                  <c:v>44154</c:v>
                </c:pt>
                <c:pt idx="18">
                  <c:v>44155</c:v>
                </c:pt>
                <c:pt idx="19">
                  <c:v>44156</c:v>
                </c:pt>
                <c:pt idx="20">
                  <c:v>44157</c:v>
                </c:pt>
                <c:pt idx="21">
                  <c:v>44158</c:v>
                </c:pt>
                <c:pt idx="22">
                  <c:v>44159</c:v>
                </c:pt>
                <c:pt idx="23">
                  <c:v>44160</c:v>
                </c:pt>
                <c:pt idx="24">
                  <c:v>44161</c:v>
                </c:pt>
                <c:pt idx="25">
                  <c:v>44162</c:v>
                </c:pt>
                <c:pt idx="26">
                  <c:v>44163</c:v>
                </c:pt>
                <c:pt idx="27">
                  <c:v>44164</c:v>
                </c:pt>
                <c:pt idx="28">
                  <c:v>44165</c:v>
                </c:pt>
                <c:pt idx="29">
                  <c:v>44166</c:v>
                </c:pt>
                <c:pt idx="30">
                  <c:v>44167</c:v>
                </c:pt>
                <c:pt idx="31">
                  <c:v>44168</c:v>
                </c:pt>
                <c:pt idx="32">
                  <c:v>44169</c:v>
                </c:pt>
                <c:pt idx="33">
                  <c:v>44170</c:v>
                </c:pt>
                <c:pt idx="34">
                  <c:v>44171</c:v>
                </c:pt>
                <c:pt idx="35">
                  <c:v>44172</c:v>
                </c:pt>
                <c:pt idx="36">
                  <c:v>44173</c:v>
                </c:pt>
                <c:pt idx="37">
                  <c:v>44174</c:v>
                </c:pt>
                <c:pt idx="38">
                  <c:v>44175</c:v>
                </c:pt>
                <c:pt idx="39">
                  <c:v>44176</c:v>
                </c:pt>
                <c:pt idx="40">
                  <c:v>44177</c:v>
                </c:pt>
                <c:pt idx="41">
                  <c:v>44178</c:v>
                </c:pt>
                <c:pt idx="42">
                  <c:v>44179</c:v>
                </c:pt>
                <c:pt idx="43">
                  <c:v>44180</c:v>
                </c:pt>
                <c:pt idx="44">
                  <c:v>44181</c:v>
                </c:pt>
                <c:pt idx="45">
                  <c:v>44182</c:v>
                </c:pt>
                <c:pt idx="46">
                  <c:v>44183</c:v>
                </c:pt>
                <c:pt idx="47">
                  <c:v>44184</c:v>
                </c:pt>
                <c:pt idx="48">
                  <c:v>44185</c:v>
                </c:pt>
                <c:pt idx="49">
                  <c:v>44186</c:v>
                </c:pt>
                <c:pt idx="50">
                  <c:v>44187</c:v>
                </c:pt>
                <c:pt idx="51">
                  <c:v>44188</c:v>
                </c:pt>
                <c:pt idx="52">
                  <c:v>44189</c:v>
                </c:pt>
                <c:pt idx="53">
                  <c:v>44190</c:v>
                </c:pt>
                <c:pt idx="54">
                  <c:v>44191</c:v>
                </c:pt>
                <c:pt idx="55">
                  <c:v>44192</c:v>
                </c:pt>
                <c:pt idx="56">
                  <c:v>44193</c:v>
                </c:pt>
                <c:pt idx="57">
                  <c:v>44194</c:v>
                </c:pt>
                <c:pt idx="58">
                  <c:v>44195</c:v>
                </c:pt>
                <c:pt idx="59">
                  <c:v>44196</c:v>
                </c:pt>
                <c:pt idx="60">
                  <c:v>44197</c:v>
                </c:pt>
                <c:pt idx="61">
                  <c:v>44198</c:v>
                </c:pt>
                <c:pt idx="62">
                  <c:v>44199</c:v>
                </c:pt>
                <c:pt idx="63">
                  <c:v>44200</c:v>
                </c:pt>
                <c:pt idx="64">
                  <c:v>44201</c:v>
                </c:pt>
                <c:pt idx="65">
                  <c:v>44202</c:v>
                </c:pt>
                <c:pt idx="66">
                  <c:v>44203</c:v>
                </c:pt>
                <c:pt idx="67">
                  <c:v>44204</c:v>
                </c:pt>
                <c:pt idx="68">
                  <c:v>44205</c:v>
                </c:pt>
                <c:pt idx="69">
                  <c:v>44206</c:v>
                </c:pt>
                <c:pt idx="70">
                  <c:v>44207</c:v>
                </c:pt>
                <c:pt idx="71">
                  <c:v>44208</c:v>
                </c:pt>
                <c:pt idx="72">
                  <c:v>44209</c:v>
                </c:pt>
                <c:pt idx="73">
                  <c:v>44210</c:v>
                </c:pt>
                <c:pt idx="74">
                  <c:v>44211</c:v>
                </c:pt>
                <c:pt idx="75">
                  <c:v>44212</c:v>
                </c:pt>
                <c:pt idx="76">
                  <c:v>44213</c:v>
                </c:pt>
                <c:pt idx="77">
                  <c:v>44214</c:v>
                </c:pt>
                <c:pt idx="78">
                  <c:v>44215</c:v>
                </c:pt>
                <c:pt idx="79">
                  <c:v>44216</c:v>
                </c:pt>
                <c:pt idx="80">
                  <c:v>44217</c:v>
                </c:pt>
                <c:pt idx="81">
                  <c:v>44218</c:v>
                </c:pt>
                <c:pt idx="82">
                  <c:v>44219</c:v>
                </c:pt>
                <c:pt idx="83">
                  <c:v>44220</c:v>
                </c:pt>
                <c:pt idx="84">
                  <c:v>44221</c:v>
                </c:pt>
                <c:pt idx="85">
                  <c:v>44222</c:v>
                </c:pt>
                <c:pt idx="86">
                  <c:v>44223</c:v>
                </c:pt>
                <c:pt idx="87">
                  <c:v>44224</c:v>
                </c:pt>
                <c:pt idx="88">
                  <c:v>44225</c:v>
                </c:pt>
                <c:pt idx="89">
                  <c:v>44226</c:v>
                </c:pt>
                <c:pt idx="90">
                  <c:v>44227</c:v>
                </c:pt>
                <c:pt idx="91">
                  <c:v>44228</c:v>
                </c:pt>
                <c:pt idx="92">
                  <c:v>44229</c:v>
                </c:pt>
                <c:pt idx="93">
                  <c:v>44230</c:v>
                </c:pt>
                <c:pt idx="94">
                  <c:v>44231</c:v>
                </c:pt>
                <c:pt idx="95">
                  <c:v>44232</c:v>
                </c:pt>
                <c:pt idx="96">
                  <c:v>44233</c:v>
                </c:pt>
                <c:pt idx="97">
                  <c:v>44234</c:v>
                </c:pt>
                <c:pt idx="98">
                  <c:v>44235</c:v>
                </c:pt>
                <c:pt idx="99">
                  <c:v>44236</c:v>
                </c:pt>
                <c:pt idx="100">
                  <c:v>44237</c:v>
                </c:pt>
                <c:pt idx="101">
                  <c:v>44238</c:v>
                </c:pt>
                <c:pt idx="102">
                  <c:v>44239</c:v>
                </c:pt>
                <c:pt idx="103">
                  <c:v>44240</c:v>
                </c:pt>
                <c:pt idx="104">
                  <c:v>44241</c:v>
                </c:pt>
                <c:pt idx="105">
                  <c:v>44242</c:v>
                </c:pt>
                <c:pt idx="106">
                  <c:v>44243</c:v>
                </c:pt>
                <c:pt idx="107">
                  <c:v>44244</c:v>
                </c:pt>
                <c:pt idx="108">
                  <c:v>44245</c:v>
                </c:pt>
                <c:pt idx="109">
                  <c:v>44246</c:v>
                </c:pt>
                <c:pt idx="110">
                  <c:v>44247</c:v>
                </c:pt>
                <c:pt idx="111">
                  <c:v>44248</c:v>
                </c:pt>
                <c:pt idx="112">
                  <c:v>44249</c:v>
                </c:pt>
                <c:pt idx="113">
                  <c:v>44250</c:v>
                </c:pt>
                <c:pt idx="114">
                  <c:v>44251</c:v>
                </c:pt>
                <c:pt idx="115">
                  <c:v>44252</c:v>
                </c:pt>
                <c:pt idx="116">
                  <c:v>44253</c:v>
                </c:pt>
                <c:pt idx="117">
                  <c:v>44254</c:v>
                </c:pt>
                <c:pt idx="118">
                  <c:v>44255</c:v>
                </c:pt>
                <c:pt idx="119">
                  <c:v>44256</c:v>
                </c:pt>
                <c:pt idx="120">
                  <c:v>44257</c:v>
                </c:pt>
                <c:pt idx="121">
                  <c:v>44258</c:v>
                </c:pt>
                <c:pt idx="122">
                  <c:v>44259</c:v>
                </c:pt>
                <c:pt idx="123">
                  <c:v>44260</c:v>
                </c:pt>
                <c:pt idx="124">
                  <c:v>44261</c:v>
                </c:pt>
                <c:pt idx="125">
                  <c:v>44262</c:v>
                </c:pt>
                <c:pt idx="126">
                  <c:v>44263</c:v>
                </c:pt>
                <c:pt idx="127">
                  <c:v>44264</c:v>
                </c:pt>
                <c:pt idx="128">
                  <c:v>44265</c:v>
                </c:pt>
                <c:pt idx="129">
                  <c:v>44266</c:v>
                </c:pt>
                <c:pt idx="130">
                  <c:v>44267</c:v>
                </c:pt>
                <c:pt idx="131">
                  <c:v>44268</c:v>
                </c:pt>
                <c:pt idx="132">
                  <c:v>44269</c:v>
                </c:pt>
              </c:numCache>
            </c:numRef>
          </c:cat>
          <c:val>
            <c:numRef>
              <c:f>Sheet1!$E$64:$E$196</c:f>
              <c:numCache>
                <c:formatCode>General</c:formatCode>
                <c:ptCount val="133"/>
                <c:pt idx="109">
                  <c:v>10601</c:v>
                </c:pt>
                <c:pt idx="110">
                  <c:v>10853</c:v>
                </c:pt>
                <c:pt idx="111">
                  <c:v>11069</c:v>
                </c:pt>
                <c:pt idx="112">
                  <c:v>11263</c:v>
                </c:pt>
                <c:pt idx="113">
                  <c:v>11439</c:v>
                </c:pt>
                <c:pt idx="114">
                  <c:v>11636</c:v>
                </c:pt>
                <c:pt idx="115">
                  <c:v>11846</c:v>
                </c:pt>
                <c:pt idx="116">
                  <c:v>12069</c:v>
                </c:pt>
                <c:pt idx="117">
                  <c:v>12303</c:v>
                </c:pt>
                <c:pt idx="118">
                  <c:v>12520</c:v>
                </c:pt>
                <c:pt idx="119">
                  <c:v>12735</c:v>
                </c:pt>
                <c:pt idx="120">
                  <c:v>12957</c:v>
                </c:pt>
                <c:pt idx="121">
                  <c:v>13196</c:v>
                </c:pt>
                <c:pt idx="122">
                  <c:v>13439</c:v>
                </c:pt>
                <c:pt idx="123">
                  <c:v>13683</c:v>
                </c:pt>
                <c:pt idx="124">
                  <c:v>13928</c:v>
                </c:pt>
                <c:pt idx="125">
                  <c:v>14173</c:v>
                </c:pt>
                <c:pt idx="126">
                  <c:v>14426</c:v>
                </c:pt>
                <c:pt idx="127">
                  <c:v>14687</c:v>
                </c:pt>
                <c:pt idx="128">
                  <c:v>14953</c:v>
                </c:pt>
                <c:pt idx="129">
                  <c:v>15222</c:v>
                </c:pt>
                <c:pt idx="130">
                  <c:v>15494</c:v>
                </c:pt>
                <c:pt idx="131">
                  <c:v>15770</c:v>
                </c:pt>
                <c:pt idx="132">
                  <c:v>16052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976-4ACA-A936-11C4032EDC5D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1,23</c:v>
                </c:pt>
              </c:strCache>
            </c:strRef>
          </c:tx>
          <c:spPr>
            <a:ln w="28575" cap="rnd">
              <a:solidFill>
                <a:srgbClr val="FFC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Sheet1!$A$64:$A$196</c:f>
              <c:numCache>
                <c:formatCode>m/d/yyyy</c:formatCode>
                <c:ptCount val="133"/>
                <c:pt idx="0">
                  <c:v>44137</c:v>
                </c:pt>
                <c:pt idx="1">
                  <c:v>44138</c:v>
                </c:pt>
                <c:pt idx="2">
                  <c:v>44139</c:v>
                </c:pt>
                <c:pt idx="3">
                  <c:v>44140</c:v>
                </c:pt>
                <c:pt idx="4">
                  <c:v>44141</c:v>
                </c:pt>
                <c:pt idx="5">
                  <c:v>44142</c:v>
                </c:pt>
                <c:pt idx="6">
                  <c:v>44143</c:v>
                </c:pt>
                <c:pt idx="7">
                  <c:v>44144</c:v>
                </c:pt>
                <c:pt idx="8">
                  <c:v>44145</c:v>
                </c:pt>
                <c:pt idx="9">
                  <c:v>44146</c:v>
                </c:pt>
                <c:pt idx="10">
                  <c:v>44147</c:v>
                </c:pt>
                <c:pt idx="11">
                  <c:v>44148</c:v>
                </c:pt>
                <c:pt idx="12">
                  <c:v>44149</c:v>
                </c:pt>
                <c:pt idx="13">
                  <c:v>44150</c:v>
                </c:pt>
                <c:pt idx="14">
                  <c:v>44151</c:v>
                </c:pt>
                <c:pt idx="15">
                  <c:v>44152</c:v>
                </c:pt>
                <c:pt idx="16">
                  <c:v>44153</c:v>
                </c:pt>
                <c:pt idx="17">
                  <c:v>44154</c:v>
                </c:pt>
                <c:pt idx="18">
                  <c:v>44155</c:v>
                </c:pt>
                <c:pt idx="19">
                  <c:v>44156</c:v>
                </c:pt>
                <c:pt idx="20">
                  <c:v>44157</c:v>
                </c:pt>
                <c:pt idx="21">
                  <c:v>44158</c:v>
                </c:pt>
                <c:pt idx="22">
                  <c:v>44159</c:v>
                </c:pt>
                <c:pt idx="23">
                  <c:v>44160</c:v>
                </c:pt>
                <c:pt idx="24">
                  <c:v>44161</c:v>
                </c:pt>
                <c:pt idx="25">
                  <c:v>44162</c:v>
                </c:pt>
                <c:pt idx="26">
                  <c:v>44163</c:v>
                </c:pt>
                <c:pt idx="27">
                  <c:v>44164</c:v>
                </c:pt>
                <c:pt idx="28">
                  <c:v>44165</c:v>
                </c:pt>
                <c:pt idx="29">
                  <c:v>44166</c:v>
                </c:pt>
                <c:pt idx="30">
                  <c:v>44167</c:v>
                </c:pt>
                <c:pt idx="31">
                  <c:v>44168</c:v>
                </c:pt>
                <c:pt idx="32">
                  <c:v>44169</c:v>
                </c:pt>
                <c:pt idx="33">
                  <c:v>44170</c:v>
                </c:pt>
                <c:pt idx="34">
                  <c:v>44171</c:v>
                </c:pt>
                <c:pt idx="35">
                  <c:v>44172</c:v>
                </c:pt>
                <c:pt idx="36">
                  <c:v>44173</c:v>
                </c:pt>
                <c:pt idx="37">
                  <c:v>44174</c:v>
                </c:pt>
                <c:pt idx="38">
                  <c:v>44175</c:v>
                </c:pt>
                <c:pt idx="39">
                  <c:v>44176</c:v>
                </c:pt>
                <c:pt idx="40">
                  <c:v>44177</c:v>
                </c:pt>
                <c:pt idx="41">
                  <c:v>44178</c:v>
                </c:pt>
                <c:pt idx="42">
                  <c:v>44179</c:v>
                </c:pt>
                <c:pt idx="43">
                  <c:v>44180</c:v>
                </c:pt>
                <c:pt idx="44">
                  <c:v>44181</c:v>
                </c:pt>
                <c:pt idx="45">
                  <c:v>44182</c:v>
                </c:pt>
                <c:pt idx="46">
                  <c:v>44183</c:v>
                </c:pt>
                <c:pt idx="47">
                  <c:v>44184</c:v>
                </c:pt>
                <c:pt idx="48">
                  <c:v>44185</c:v>
                </c:pt>
                <c:pt idx="49">
                  <c:v>44186</c:v>
                </c:pt>
                <c:pt idx="50">
                  <c:v>44187</c:v>
                </c:pt>
                <c:pt idx="51">
                  <c:v>44188</c:v>
                </c:pt>
                <c:pt idx="52">
                  <c:v>44189</c:v>
                </c:pt>
                <c:pt idx="53">
                  <c:v>44190</c:v>
                </c:pt>
                <c:pt idx="54">
                  <c:v>44191</c:v>
                </c:pt>
                <c:pt idx="55">
                  <c:v>44192</c:v>
                </c:pt>
                <c:pt idx="56">
                  <c:v>44193</c:v>
                </c:pt>
                <c:pt idx="57">
                  <c:v>44194</c:v>
                </c:pt>
                <c:pt idx="58">
                  <c:v>44195</c:v>
                </c:pt>
                <c:pt idx="59">
                  <c:v>44196</c:v>
                </c:pt>
                <c:pt idx="60">
                  <c:v>44197</c:v>
                </c:pt>
                <c:pt idx="61">
                  <c:v>44198</c:v>
                </c:pt>
                <c:pt idx="62">
                  <c:v>44199</c:v>
                </c:pt>
                <c:pt idx="63">
                  <c:v>44200</c:v>
                </c:pt>
                <c:pt idx="64">
                  <c:v>44201</c:v>
                </c:pt>
                <c:pt idx="65">
                  <c:v>44202</c:v>
                </c:pt>
                <c:pt idx="66">
                  <c:v>44203</c:v>
                </c:pt>
                <c:pt idx="67">
                  <c:v>44204</c:v>
                </c:pt>
                <c:pt idx="68">
                  <c:v>44205</c:v>
                </c:pt>
                <c:pt idx="69">
                  <c:v>44206</c:v>
                </c:pt>
                <c:pt idx="70">
                  <c:v>44207</c:v>
                </c:pt>
                <c:pt idx="71">
                  <c:v>44208</c:v>
                </c:pt>
                <c:pt idx="72">
                  <c:v>44209</c:v>
                </c:pt>
                <c:pt idx="73">
                  <c:v>44210</c:v>
                </c:pt>
                <c:pt idx="74">
                  <c:v>44211</c:v>
                </c:pt>
                <c:pt idx="75">
                  <c:v>44212</c:v>
                </c:pt>
                <c:pt idx="76">
                  <c:v>44213</c:v>
                </c:pt>
                <c:pt idx="77">
                  <c:v>44214</c:v>
                </c:pt>
                <c:pt idx="78">
                  <c:v>44215</c:v>
                </c:pt>
                <c:pt idx="79">
                  <c:v>44216</c:v>
                </c:pt>
                <c:pt idx="80">
                  <c:v>44217</c:v>
                </c:pt>
                <c:pt idx="81">
                  <c:v>44218</c:v>
                </c:pt>
                <c:pt idx="82">
                  <c:v>44219</c:v>
                </c:pt>
                <c:pt idx="83">
                  <c:v>44220</c:v>
                </c:pt>
                <c:pt idx="84">
                  <c:v>44221</c:v>
                </c:pt>
                <c:pt idx="85">
                  <c:v>44222</c:v>
                </c:pt>
                <c:pt idx="86">
                  <c:v>44223</c:v>
                </c:pt>
                <c:pt idx="87">
                  <c:v>44224</c:v>
                </c:pt>
                <c:pt idx="88">
                  <c:v>44225</c:v>
                </c:pt>
                <c:pt idx="89">
                  <c:v>44226</c:v>
                </c:pt>
                <c:pt idx="90">
                  <c:v>44227</c:v>
                </c:pt>
                <c:pt idx="91">
                  <c:v>44228</c:v>
                </c:pt>
                <c:pt idx="92">
                  <c:v>44229</c:v>
                </c:pt>
                <c:pt idx="93">
                  <c:v>44230</c:v>
                </c:pt>
                <c:pt idx="94">
                  <c:v>44231</c:v>
                </c:pt>
                <c:pt idx="95">
                  <c:v>44232</c:v>
                </c:pt>
                <c:pt idx="96">
                  <c:v>44233</c:v>
                </c:pt>
                <c:pt idx="97">
                  <c:v>44234</c:v>
                </c:pt>
                <c:pt idx="98">
                  <c:v>44235</c:v>
                </c:pt>
                <c:pt idx="99">
                  <c:v>44236</c:v>
                </c:pt>
                <c:pt idx="100">
                  <c:v>44237</c:v>
                </c:pt>
                <c:pt idx="101">
                  <c:v>44238</c:v>
                </c:pt>
                <c:pt idx="102">
                  <c:v>44239</c:v>
                </c:pt>
                <c:pt idx="103">
                  <c:v>44240</c:v>
                </c:pt>
                <c:pt idx="104">
                  <c:v>44241</c:v>
                </c:pt>
                <c:pt idx="105">
                  <c:v>44242</c:v>
                </c:pt>
                <c:pt idx="106">
                  <c:v>44243</c:v>
                </c:pt>
                <c:pt idx="107">
                  <c:v>44244</c:v>
                </c:pt>
                <c:pt idx="108">
                  <c:v>44245</c:v>
                </c:pt>
                <c:pt idx="109">
                  <c:v>44246</c:v>
                </c:pt>
                <c:pt idx="110">
                  <c:v>44247</c:v>
                </c:pt>
                <c:pt idx="111">
                  <c:v>44248</c:v>
                </c:pt>
                <c:pt idx="112">
                  <c:v>44249</c:v>
                </c:pt>
                <c:pt idx="113">
                  <c:v>44250</c:v>
                </c:pt>
                <c:pt idx="114">
                  <c:v>44251</c:v>
                </c:pt>
                <c:pt idx="115">
                  <c:v>44252</c:v>
                </c:pt>
                <c:pt idx="116">
                  <c:v>44253</c:v>
                </c:pt>
                <c:pt idx="117">
                  <c:v>44254</c:v>
                </c:pt>
                <c:pt idx="118">
                  <c:v>44255</c:v>
                </c:pt>
                <c:pt idx="119">
                  <c:v>44256</c:v>
                </c:pt>
                <c:pt idx="120">
                  <c:v>44257</c:v>
                </c:pt>
                <c:pt idx="121">
                  <c:v>44258</c:v>
                </c:pt>
                <c:pt idx="122">
                  <c:v>44259</c:v>
                </c:pt>
                <c:pt idx="123">
                  <c:v>44260</c:v>
                </c:pt>
                <c:pt idx="124">
                  <c:v>44261</c:v>
                </c:pt>
                <c:pt idx="125">
                  <c:v>44262</c:v>
                </c:pt>
                <c:pt idx="126">
                  <c:v>44263</c:v>
                </c:pt>
                <c:pt idx="127">
                  <c:v>44264</c:v>
                </c:pt>
                <c:pt idx="128">
                  <c:v>44265</c:v>
                </c:pt>
                <c:pt idx="129">
                  <c:v>44266</c:v>
                </c:pt>
                <c:pt idx="130">
                  <c:v>44267</c:v>
                </c:pt>
                <c:pt idx="131">
                  <c:v>44268</c:v>
                </c:pt>
                <c:pt idx="132">
                  <c:v>44269</c:v>
                </c:pt>
              </c:numCache>
            </c:numRef>
          </c:cat>
          <c:val>
            <c:numRef>
              <c:f>Sheet1!$F$64:$F$196</c:f>
              <c:numCache>
                <c:formatCode>General</c:formatCode>
                <c:ptCount val="133"/>
                <c:pt idx="109">
                  <c:v>10601</c:v>
                </c:pt>
                <c:pt idx="110">
                  <c:v>11265</c:v>
                </c:pt>
                <c:pt idx="111">
                  <c:v>11731</c:v>
                </c:pt>
                <c:pt idx="112">
                  <c:v>12080</c:v>
                </c:pt>
                <c:pt idx="113">
                  <c:v>12356</c:v>
                </c:pt>
                <c:pt idx="114">
                  <c:v>12742</c:v>
                </c:pt>
                <c:pt idx="115">
                  <c:v>13200</c:v>
                </c:pt>
                <c:pt idx="116">
                  <c:v>13705</c:v>
                </c:pt>
                <c:pt idx="117">
                  <c:v>14246</c:v>
                </c:pt>
                <c:pt idx="118">
                  <c:v>14697</c:v>
                </c:pt>
                <c:pt idx="119">
                  <c:v>15142</c:v>
                </c:pt>
                <c:pt idx="120">
                  <c:v>15633</c:v>
                </c:pt>
                <c:pt idx="121">
                  <c:v>16201</c:v>
                </c:pt>
                <c:pt idx="122">
                  <c:v>16789</c:v>
                </c:pt>
                <c:pt idx="123">
                  <c:v>17372</c:v>
                </c:pt>
                <c:pt idx="124">
                  <c:v>17951</c:v>
                </c:pt>
                <c:pt idx="125">
                  <c:v>18538</c:v>
                </c:pt>
                <c:pt idx="126">
                  <c:v>19165</c:v>
                </c:pt>
                <c:pt idx="127">
                  <c:v>19835</c:v>
                </c:pt>
                <c:pt idx="128">
                  <c:v>20530</c:v>
                </c:pt>
                <c:pt idx="129">
                  <c:v>21230</c:v>
                </c:pt>
                <c:pt idx="130">
                  <c:v>21944</c:v>
                </c:pt>
                <c:pt idx="131">
                  <c:v>22682</c:v>
                </c:pt>
                <c:pt idx="132">
                  <c:v>23456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976-4ACA-A936-11C4032EDC5D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1,3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Sheet1!$A$64:$A$196</c:f>
              <c:numCache>
                <c:formatCode>m/d/yyyy</c:formatCode>
                <c:ptCount val="133"/>
                <c:pt idx="0">
                  <c:v>44137</c:v>
                </c:pt>
                <c:pt idx="1">
                  <c:v>44138</c:v>
                </c:pt>
                <c:pt idx="2">
                  <c:v>44139</c:v>
                </c:pt>
                <c:pt idx="3">
                  <c:v>44140</c:v>
                </c:pt>
                <c:pt idx="4">
                  <c:v>44141</c:v>
                </c:pt>
                <c:pt idx="5">
                  <c:v>44142</c:v>
                </c:pt>
                <c:pt idx="6">
                  <c:v>44143</c:v>
                </c:pt>
                <c:pt idx="7">
                  <c:v>44144</c:v>
                </c:pt>
                <c:pt idx="8">
                  <c:v>44145</c:v>
                </c:pt>
                <c:pt idx="9">
                  <c:v>44146</c:v>
                </c:pt>
                <c:pt idx="10">
                  <c:v>44147</c:v>
                </c:pt>
                <c:pt idx="11">
                  <c:v>44148</c:v>
                </c:pt>
                <c:pt idx="12">
                  <c:v>44149</c:v>
                </c:pt>
                <c:pt idx="13">
                  <c:v>44150</c:v>
                </c:pt>
                <c:pt idx="14">
                  <c:v>44151</c:v>
                </c:pt>
                <c:pt idx="15">
                  <c:v>44152</c:v>
                </c:pt>
                <c:pt idx="16">
                  <c:v>44153</c:v>
                </c:pt>
                <c:pt idx="17">
                  <c:v>44154</c:v>
                </c:pt>
                <c:pt idx="18">
                  <c:v>44155</c:v>
                </c:pt>
                <c:pt idx="19">
                  <c:v>44156</c:v>
                </c:pt>
                <c:pt idx="20">
                  <c:v>44157</c:v>
                </c:pt>
                <c:pt idx="21">
                  <c:v>44158</c:v>
                </c:pt>
                <c:pt idx="22">
                  <c:v>44159</c:v>
                </c:pt>
                <c:pt idx="23">
                  <c:v>44160</c:v>
                </c:pt>
                <c:pt idx="24">
                  <c:v>44161</c:v>
                </c:pt>
                <c:pt idx="25">
                  <c:v>44162</c:v>
                </c:pt>
                <c:pt idx="26">
                  <c:v>44163</c:v>
                </c:pt>
                <c:pt idx="27">
                  <c:v>44164</c:v>
                </c:pt>
                <c:pt idx="28">
                  <c:v>44165</c:v>
                </c:pt>
                <c:pt idx="29">
                  <c:v>44166</c:v>
                </c:pt>
                <c:pt idx="30">
                  <c:v>44167</c:v>
                </c:pt>
                <c:pt idx="31">
                  <c:v>44168</c:v>
                </c:pt>
                <c:pt idx="32">
                  <c:v>44169</c:v>
                </c:pt>
                <c:pt idx="33">
                  <c:v>44170</c:v>
                </c:pt>
                <c:pt idx="34">
                  <c:v>44171</c:v>
                </c:pt>
                <c:pt idx="35">
                  <c:v>44172</c:v>
                </c:pt>
                <c:pt idx="36">
                  <c:v>44173</c:v>
                </c:pt>
                <c:pt idx="37">
                  <c:v>44174</c:v>
                </c:pt>
                <c:pt idx="38">
                  <c:v>44175</c:v>
                </c:pt>
                <c:pt idx="39">
                  <c:v>44176</c:v>
                </c:pt>
                <c:pt idx="40">
                  <c:v>44177</c:v>
                </c:pt>
                <c:pt idx="41">
                  <c:v>44178</c:v>
                </c:pt>
                <c:pt idx="42">
                  <c:v>44179</c:v>
                </c:pt>
                <c:pt idx="43">
                  <c:v>44180</c:v>
                </c:pt>
                <c:pt idx="44">
                  <c:v>44181</c:v>
                </c:pt>
                <c:pt idx="45">
                  <c:v>44182</c:v>
                </c:pt>
                <c:pt idx="46">
                  <c:v>44183</c:v>
                </c:pt>
                <c:pt idx="47">
                  <c:v>44184</c:v>
                </c:pt>
                <c:pt idx="48">
                  <c:v>44185</c:v>
                </c:pt>
                <c:pt idx="49">
                  <c:v>44186</c:v>
                </c:pt>
                <c:pt idx="50">
                  <c:v>44187</c:v>
                </c:pt>
                <c:pt idx="51">
                  <c:v>44188</c:v>
                </c:pt>
                <c:pt idx="52">
                  <c:v>44189</c:v>
                </c:pt>
                <c:pt idx="53">
                  <c:v>44190</c:v>
                </c:pt>
                <c:pt idx="54">
                  <c:v>44191</c:v>
                </c:pt>
                <c:pt idx="55">
                  <c:v>44192</c:v>
                </c:pt>
                <c:pt idx="56">
                  <c:v>44193</c:v>
                </c:pt>
                <c:pt idx="57">
                  <c:v>44194</c:v>
                </c:pt>
                <c:pt idx="58">
                  <c:v>44195</c:v>
                </c:pt>
                <c:pt idx="59">
                  <c:v>44196</c:v>
                </c:pt>
                <c:pt idx="60">
                  <c:v>44197</c:v>
                </c:pt>
                <c:pt idx="61">
                  <c:v>44198</c:v>
                </c:pt>
                <c:pt idx="62">
                  <c:v>44199</c:v>
                </c:pt>
                <c:pt idx="63">
                  <c:v>44200</c:v>
                </c:pt>
                <c:pt idx="64">
                  <c:v>44201</c:v>
                </c:pt>
                <c:pt idx="65">
                  <c:v>44202</c:v>
                </c:pt>
                <c:pt idx="66">
                  <c:v>44203</c:v>
                </c:pt>
                <c:pt idx="67">
                  <c:v>44204</c:v>
                </c:pt>
                <c:pt idx="68">
                  <c:v>44205</c:v>
                </c:pt>
                <c:pt idx="69">
                  <c:v>44206</c:v>
                </c:pt>
                <c:pt idx="70">
                  <c:v>44207</c:v>
                </c:pt>
                <c:pt idx="71">
                  <c:v>44208</c:v>
                </c:pt>
                <c:pt idx="72">
                  <c:v>44209</c:v>
                </c:pt>
                <c:pt idx="73">
                  <c:v>44210</c:v>
                </c:pt>
                <c:pt idx="74">
                  <c:v>44211</c:v>
                </c:pt>
                <c:pt idx="75">
                  <c:v>44212</c:v>
                </c:pt>
                <c:pt idx="76">
                  <c:v>44213</c:v>
                </c:pt>
                <c:pt idx="77">
                  <c:v>44214</c:v>
                </c:pt>
                <c:pt idx="78">
                  <c:v>44215</c:v>
                </c:pt>
                <c:pt idx="79">
                  <c:v>44216</c:v>
                </c:pt>
                <c:pt idx="80">
                  <c:v>44217</c:v>
                </c:pt>
                <c:pt idx="81">
                  <c:v>44218</c:v>
                </c:pt>
                <c:pt idx="82">
                  <c:v>44219</c:v>
                </c:pt>
                <c:pt idx="83">
                  <c:v>44220</c:v>
                </c:pt>
                <c:pt idx="84">
                  <c:v>44221</c:v>
                </c:pt>
                <c:pt idx="85">
                  <c:v>44222</c:v>
                </c:pt>
                <c:pt idx="86">
                  <c:v>44223</c:v>
                </c:pt>
                <c:pt idx="87">
                  <c:v>44224</c:v>
                </c:pt>
                <c:pt idx="88">
                  <c:v>44225</c:v>
                </c:pt>
                <c:pt idx="89">
                  <c:v>44226</c:v>
                </c:pt>
                <c:pt idx="90">
                  <c:v>44227</c:v>
                </c:pt>
                <c:pt idx="91">
                  <c:v>44228</c:v>
                </c:pt>
                <c:pt idx="92">
                  <c:v>44229</c:v>
                </c:pt>
                <c:pt idx="93">
                  <c:v>44230</c:v>
                </c:pt>
                <c:pt idx="94">
                  <c:v>44231</c:v>
                </c:pt>
                <c:pt idx="95">
                  <c:v>44232</c:v>
                </c:pt>
                <c:pt idx="96">
                  <c:v>44233</c:v>
                </c:pt>
                <c:pt idx="97">
                  <c:v>44234</c:v>
                </c:pt>
                <c:pt idx="98">
                  <c:v>44235</c:v>
                </c:pt>
                <c:pt idx="99">
                  <c:v>44236</c:v>
                </c:pt>
                <c:pt idx="100">
                  <c:v>44237</c:v>
                </c:pt>
                <c:pt idx="101">
                  <c:v>44238</c:v>
                </c:pt>
                <c:pt idx="102">
                  <c:v>44239</c:v>
                </c:pt>
                <c:pt idx="103">
                  <c:v>44240</c:v>
                </c:pt>
                <c:pt idx="104">
                  <c:v>44241</c:v>
                </c:pt>
                <c:pt idx="105">
                  <c:v>44242</c:v>
                </c:pt>
                <c:pt idx="106">
                  <c:v>44243</c:v>
                </c:pt>
                <c:pt idx="107">
                  <c:v>44244</c:v>
                </c:pt>
                <c:pt idx="108">
                  <c:v>44245</c:v>
                </c:pt>
                <c:pt idx="109">
                  <c:v>44246</c:v>
                </c:pt>
                <c:pt idx="110">
                  <c:v>44247</c:v>
                </c:pt>
                <c:pt idx="111">
                  <c:v>44248</c:v>
                </c:pt>
                <c:pt idx="112">
                  <c:v>44249</c:v>
                </c:pt>
                <c:pt idx="113">
                  <c:v>44250</c:v>
                </c:pt>
                <c:pt idx="114">
                  <c:v>44251</c:v>
                </c:pt>
                <c:pt idx="115">
                  <c:v>44252</c:v>
                </c:pt>
                <c:pt idx="116">
                  <c:v>44253</c:v>
                </c:pt>
                <c:pt idx="117">
                  <c:v>44254</c:v>
                </c:pt>
                <c:pt idx="118">
                  <c:v>44255</c:v>
                </c:pt>
                <c:pt idx="119">
                  <c:v>44256</c:v>
                </c:pt>
                <c:pt idx="120">
                  <c:v>44257</c:v>
                </c:pt>
                <c:pt idx="121">
                  <c:v>44258</c:v>
                </c:pt>
                <c:pt idx="122">
                  <c:v>44259</c:v>
                </c:pt>
                <c:pt idx="123">
                  <c:v>44260</c:v>
                </c:pt>
                <c:pt idx="124">
                  <c:v>44261</c:v>
                </c:pt>
                <c:pt idx="125">
                  <c:v>44262</c:v>
                </c:pt>
                <c:pt idx="126">
                  <c:v>44263</c:v>
                </c:pt>
                <c:pt idx="127">
                  <c:v>44264</c:v>
                </c:pt>
                <c:pt idx="128">
                  <c:v>44265</c:v>
                </c:pt>
                <c:pt idx="129">
                  <c:v>44266</c:v>
                </c:pt>
                <c:pt idx="130">
                  <c:v>44267</c:v>
                </c:pt>
                <c:pt idx="131">
                  <c:v>44268</c:v>
                </c:pt>
                <c:pt idx="132">
                  <c:v>44269</c:v>
                </c:pt>
              </c:numCache>
            </c:numRef>
          </c:cat>
          <c:val>
            <c:numRef>
              <c:f>Sheet1!$G$64:$G$196</c:f>
              <c:numCache>
                <c:formatCode>General</c:formatCode>
                <c:ptCount val="133"/>
                <c:pt idx="109">
                  <c:v>10601</c:v>
                </c:pt>
                <c:pt idx="110">
                  <c:v>11676</c:v>
                </c:pt>
                <c:pt idx="111">
                  <c:v>12394</c:v>
                </c:pt>
                <c:pt idx="112">
                  <c:v>12898</c:v>
                </c:pt>
                <c:pt idx="113">
                  <c:v>13271</c:v>
                </c:pt>
                <c:pt idx="114">
                  <c:v>13869</c:v>
                </c:pt>
                <c:pt idx="115">
                  <c:v>14607</c:v>
                </c:pt>
                <c:pt idx="116">
                  <c:v>15437</c:v>
                </c:pt>
                <c:pt idx="117">
                  <c:v>16328</c:v>
                </c:pt>
                <c:pt idx="118">
                  <c:v>17056</c:v>
                </c:pt>
                <c:pt idx="119">
                  <c:v>17783</c:v>
                </c:pt>
                <c:pt idx="120">
                  <c:v>18613</c:v>
                </c:pt>
                <c:pt idx="121">
                  <c:v>19610</c:v>
                </c:pt>
                <c:pt idx="122">
                  <c:v>20647</c:v>
                </c:pt>
                <c:pt idx="123">
                  <c:v>21681</c:v>
                </c:pt>
                <c:pt idx="124">
                  <c:v>22713</c:v>
                </c:pt>
                <c:pt idx="125">
                  <c:v>23781</c:v>
                </c:pt>
                <c:pt idx="126">
                  <c:v>24948</c:v>
                </c:pt>
                <c:pt idx="127">
                  <c:v>26215</c:v>
                </c:pt>
                <c:pt idx="128">
                  <c:v>27547</c:v>
                </c:pt>
                <c:pt idx="129">
                  <c:v>28903</c:v>
                </c:pt>
                <c:pt idx="130">
                  <c:v>30301</c:v>
                </c:pt>
                <c:pt idx="131">
                  <c:v>31775</c:v>
                </c:pt>
                <c:pt idx="132">
                  <c:v>33346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976-4ACA-A936-11C4032EDC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7147840"/>
        <c:axId val="419321824"/>
      </c:line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2"/>
        <c:majorTimeUnit val="days"/>
      </c:dateAx>
      <c:valAx>
        <c:axId val="419321824"/>
        <c:scaling>
          <c:orientation val="minMax"/>
          <c:max val="350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251231934911546E-2"/>
          <c:y val="0.13807894736842105"/>
          <c:w val="0.91692139603581668"/>
          <c:h val="0.657744883040935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Sheet1!$A$2:$A$121</c:f>
              <c:numCache>
                <c:formatCode>m/d/yyyy</c:formatCode>
                <c:ptCount val="120"/>
                <c:pt idx="0">
                  <c:v>44171</c:v>
                </c:pt>
                <c:pt idx="1">
                  <c:v>44172</c:v>
                </c:pt>
                <c:pt idx="2">
                  <c:v>44173</c:v>
                </c:pt>
                <c:pt idx="3">
                  <c:v>44174</c:v>
                </c:pt>
                <c:pt idx="4">
                  <c:v>44175</c:v>
                </c:pt>
                <c:pt idx="5">
                  <c:v>44176</c:v>
                </c:pt>
                <c:pt idx="6">
                  <c:v>44177</c:v>
                </c:pt>
                <c:pt idx="7">
                  <c:v>44178</c:v>
                </c:pt>
                <c:pt idx="8">
                  <c:v>44179</c:v>
                </c:pt>
                <c:pt idx="9">
                  <c:v>44180</c:v>
                </c:pt>
                <c:pt idx="10">
                  <c:v>44181</c:v>
                </c:pt>
                <c:pt idx="11">
                  <c:v>44182</c:v>
                </c:pt>
                <c:pt idx="12">
                  <c:v>44183</c:v>
                </c:pt>
                <c:pt idx="13">
                  <c:v>44184</c:v>
                </c:pt>
                <c:pt idx="14">
                  <c:v>44185</c:v>
                </c:pt>
                <c:pt idx="15">
                  <c:v>44186</c:v>
                </c:pt>
                <c:pt idx="16">
                  <c:v>44187</c:v>
                </c:pt>
                <c:pt idx="17">
                  <c:v>44188</c:v>
                </c:pt>
                <c:pt idx="18">
                  <c:v>44189</c:v>
                </c:pt>
                <c:pt idx="19">
                  <c:v>44190</c:v>
                </c:pt>
                <c:pt idx="20">
                  <c:v>44191</c:v>
                </c:pt>
                <c:pt idx="21">
                  <c:v>44192</c:v>
                </c:pt>
                <c:pt idx="22">
                  <c:v>44193</c:v>
                </c:pt>
                <c:pt idx="23">
                  <c:v>44194</c:v>
                </c:pt>
                <c:pt idx="24">
                  <c:v>44195</c:v>
                </c:pt>
                <c:pt idx="25">
                  <c:v>44196</c:v>
                </c:pt>
                <c:pt idx="26">
                  <c:v>44197</c:v>
                </c:pt>
                <c:pt idx="27">
                  <c:v>44198</c:v>
                </c:pt>
                <c:pt idx="28">
                  <c:v>44199</c:v>
                </c:pt>
                <c:pt idx="29">
                  <c:v>44200</c:v>
                </c:pt>
                <c:pt idx="30">
                  <c:v>44201</c:v>
                </c:pt>
                <c:pt idx="31">
                  <c:v>44202</c:v>
                </c:pt>
                <c:pt idx="32">
                  <c:v>44203</c:v>
                </c:pt>
                <c:pt idx="33">
                  <c:v>44204</c:v>
                </c:pt>
                <c:pt idx="34">
                  <c:v>44205</c:v>
                </c:pt>
                <c:pt idx="35">
                  <c:v>44206</c:v>
                </c:pt>
                <c:pt idx="36">
                  <c:v>44207</c:v>
                </c:pt>
                <c:pt idx="37">
                  <c:v>44208</c:v>
                </c:pt>
                <c:pt idx="38">
                  <c:v>44209</c:v>
                </c:pt>
                <c:pt idx="39">
                  <c:v>44210</c:v>
                </c:pt>
                <c:pt idx="40">
                  <c:v>44211</c:v>
                </c:pt>
                <c:pt idx="41">
                  <c:v>44212</c:v>
                </c:pt>
                <c:pt idx="42">
                  <c:v>44213</c:v>
                </c:pt>
                <c:pt idx="43">
                  <c:v>44214</c:v>
                </c:pt>
                <c:pt idx="44">
                  <c:v>44215</c:v>
                </c:pt>
                <c:pt idx="45">
                  <c:v>44216</c:v>
                </c:pt>
                <c:pt idx="46">
                  <c:v>44217</c:v>
                </c:pt>
                <c:pt idx="47">
                  <c:v>44218</c:v>
                </c:pt>
                <c:pt idx="48">
                  <c:v>44219</c:v>
                </c:pt>
                <c:pt idx="49">
                  <c:v>44220</c:v>
                </c:pt>
                <c:pt idx="50">
                  <c:v>44221</c:v>
                </c:pt>
                <c:pt idx="51">
                  <c:v>44222</c:v>
                </c:pt>
                <c:pt idx="52">
                  <c:v>44223</c:v>
                </c:pt>
                <c:pt idx="53">
                  <c:v>44224</c:v>
                </c:pt>
                <c:pt idx="54">
                  <c:v>44225</c:v>
                </c:pt>
                <c:pt idx="55">
                  <c:v>44226</c:v>
                </c:pt>
                <c:pt idx="56">
                  <c:v>44227</c:v>
                </c:pt>
                <c:pt idx="57">
                  <c:v>44228</c:v>
                </c:pt>
                <c:pt idx="58">
                  <c:v>44229</c:v>
                </c:pt>
                <c:pt idx="59">
                  <c:v>44230</c:v>
                </c:pt>
                <c:pt idx="60">
                  <c:v>44231</c:v>
                </c:pt>
                <c:pt idx="61">
                  <c:v>44232</c:v>
                </c:pt>
                <c:pt idx="62">
                  <c:v>44233</c:v>
                </c:pt>
                <c:pt idx="63">
                  <c:v>44234</c:v>
                </c:pt>
                <c:pt idx="64">
                  <c:v>44235</c:v>
                </c:pt>
                <c:pt idx="65">
                  <c:v>44236</c:v>
                </c:pt>
                <c:pt idx="66">
                  <c:v>44237</c:v>
                </c:pt>
                <c:pt idx="67">
                  <c:v>44238</c:v>
                </c:pt>
                <c:pt idx="68">
                  <c:v>44239</c:v>
                </c:pt>
                <c:pt idx="69">
                  <c:v>44240</c:v>
                </c:pt>
                <c:pt idx="70">
                  <c:v>44241</c:v>
                </c:pt>
                <c:pt idx="71">
                  <c:v>44242</c:v>
                </c:pt>
                <c:pt idx="72">
                  <c:v>44243</c:v>
                </c:pt>
                <c:pt idx="73">
                  <c:v>44244</c:v>
                </c:pt>
                <c:pt idx="74">
                  <c:v>44245</c:v>
                </c:pt>
                <c:pt idx="75">
                  <c:v>44246</c:v>
                </c:pt>
                <c:pt idx="76">
                  <c:v>44247</c:v>
                </c:pt>
                <c:pt idx="77">
                  <c:v>44248</c:v>
                </c:pt>
                <c:pt idx="78">
                  <c:v>44249</c:v>
                </c:pt>
                <c:pt idx="79">
                  <c:v>44250</c:v>
                </c:pt>
                <c:pt idx="80">
                  <c:v>44251</c:v>
                </c:pt>
                <c:pt idx="81">
                  <c:v>44252</c:v>
                </c:pt>
                <c:pt idx="82">
                  <c:v>44253</c:v>
                </c:pt>
                <c:pt idx="83">
                  <c:v>44254</c:v>
                </c:pt>
                <c:pt idx="84">
                  <c:v>44255</c:v>
                </c:pt>
                <c:pt idx="85">
                  <c:v>44256</c:v>
                </c:pt>
                <c:pt idx="86">
                  <c:v>44257</c:v>
                </c:pt>
                <c:pt idx="87">
                  <c:v>44258</c:v>
                </c:pt>
                <c:pt idx="88">
                  <c:v>44259</c:v>
                </c:pt>
                <c:pt idx="89">
                  <c:v>44260</c:v>
                </c:pt>
                <c:pt idx="90">
                  <c:v>44261</c:v>
                </c:pt>
                <c:pt idx="91">
                  <c:v>44262</c:v>
                </c:pt>
                <c:pt idx="92">
                  <c:v>44263</c:v>
                </c:pt>
                <c:pt idx="93">
                  <c:v>44264</c:v>
                </c:pt>
                <c:pt idx="94">
                  <c:v>44265</c:v>
                </c:pt>
                <c:pt idx="95">
                  <c:v>44266</c:v>
                </c:pt>
                <c:pt idx="96">
                  <c:v>44267</c:v>
                </c:pt>
                <c:pt idx="97">
                  <c:v>44268</c:v>
                </c:pt>
                <c:pt idx="98">
                  <c:v>44269</c:v>
                </c:pt>
                <c:pt idx="99">
                  <c:v>44270</c:v>
                </c:pt>
                <c:pt idx="100">
                  <c:v>44271</c:v>
                </c:pt>
                <c:pt idx="101">
                  <c:v>44272</c:v>
                </c:pt>
                <c:pt idx="102">
                  <c:v>44273</c:v>
                </c:pt>
                <c:pt idx="103">
                  <c:v>44274</c:v>
                </c:pt>
                <c:pt idx="104">
                  <c:v>44275</c:v>
                </c:pt>
                <c:pt idx="105">
                  <c:v>44276</c:v>
                </c:pt>
                <c:pt idx="106">
                  <c:v>44277</c:v>
                </c:pt>
                <c:pt idx="107">
                  <c:v>44278</c:v>
                </c:pt>
                <c:pt idx="108">
                  <c:v>44279</c:v>
                </c:pt>
                <c:pt idx="109">
                  <c:v>44280</c:v>
                </c:pt>
                <c:pt idx="110">
                  <c:v>44281</c:v>
                </c:pt>
                <c:pt idx="111">
                  <c:v>44282</c:v>
                </c:pt>
                <c:pt idx="112">
                  <c:v>44283</c:v>
                </c:pt>
                <c:pt idx="113">
                  <c:v>44284</c:v>
                </c:pt>
                <c:pt idx="114">
                  <c:v>44285</c:v>
                </c:pt>
                <c:pt idx="115">
                  <c:v>44286</c:v>
                </c:pt>
                <c:pt idx="116">
                  <c:v>44287</c:v>
                </c:pt>
                <c:pt idx="117">
                  <c:v>44288</c:v>
                </c:pt>
                <c:pt idx="118">
                  <c:v>44289</c:v>
                </c:pt>
                <c:pt idx="119">
                  <c:v>44290</c:v>
                </c:pt>
              </c:numCache>
            </c:numRef>
          </c:cat>
          <c:val>
            <c:numRef>
              <c:f>Sheet1!$B$2:$B$121</c:f>
              <c:numCache>
                <c:formatCode>General</c:formatCode>
                <c:ptCount val="120"/>
                <c:pt idx="0">
                  <c:v>1112</c:v>
                </c:pt>
                <c:pt idx="1">
                  <c:v>4251</c:v>
                </c:pt>
                <c:pt idx="2">
                  <c:v>5855</c:v>
                </c:pt>
                <c:pt idx="3">
                  <c:v>6414</c:v>
                </c:pt>
                <c:pt idx="4">
                  <c:v>5872</c:v>
                </c:pt>
                <c:pt idx="5">
                  <c:v>6209</c:v>
                </c:pt>
                <c:pt idx="6">
                  <c:v>3655</c:v>
                </c:pt>
                <c:pt idx="7">
                  <c:v>1998</c:v>
                </c:pt>
                <c:pt idx="8">
                  <c:v>5176</c:v>
                </c:pt>
                <c:pt idx="9">
                  <c:v>7908</c:v>
                </c:pt>
                <c:pt idx="10">
                  <c:v>8258</c:v>
                </c:pt>
                <c:pt idx="11">
                  <c:v>7614</c:v>
                </c:pt>
                <c:pt idx="12">
                  <c:v>8838</c:v>
                </c:pt>
                <c:pt idx="13">
                  <c:v>5326</c:v>
                </c:pt>
                <c:pt idx="14">
                  <c:v>3403</c:v>
                </c:pt>
                <c:pt idx="15">
                  <c:v>7950</c:v>
                </c:pt>
                <c:pt idx="16">
                  <c:v>10911</c:v>
                </c:pt>
                <c:pt idx="17">
                  <c:v>14138</c:v>
                </c:pt>
                <c:pt idx="18">
                  <c:v>4373</c:v>
                </c:pt>
                <c:pt idx="19">
                  <c:v>2671</c:v>
                </c:pt>
                <c:pt idx="20">
                  <c:v>3031</c:v>
                </c:pt>
                <c:pt idx="21">
                  <c:v>3781</c:v>
                </c:pt>
                <c:pt idx="22">
                  <c:v>10936</c:v>
                </c:pt>
                <c:pt idx="23">
                  <c:v>16475</c:v>
                </c:pt>
                <c:pt idx="24">
                  <c:v>17059</c:v>
                </c:pt>
                <c:pt idx="25">
                  <c:v>13307</c:v>
                </c:pt>
                <c:pt idx="26">
                  <c:v>3446</c:v>
                </c:pt>
                <c:pt idx="27">
                  <c:v>4985</c:v>
                </c:pt>
                <c:pt idx="28">
                  <c:v>6267</c:v>
                </c:pt>
                <c:pt idx="29">
                  <c:v>12955</c:v>
                </c:pt>
                <c:pt idx="30">
                  <c:v>17399</c:v>
                </c:pt>
                <c:pt idx="31">
                  <c:v>17770</c:v>
                </c:pt>
                <c:pt idx="32">
                  <c:v>14882</c:v>
                </c:pt>
                <c:pt idx="33">
                  <c:v>13099</c:v>
                </c:pt>
                <c:pt idx="34">
                  <c:v>8437</c:v>
                </c:pt>
                <c:pt idx="35">
                  <c:v>4312</c:v>
                </c:pt>
                <c:pt idx="36">
                  <c:v>9384</c:v>
                </c:pt>
                <c:pt idx="37">
                  <c:v>10810</c:v>
                </c:pt>
                <c:pt idx="38">
                  <c:v>10918</c:v>
                </c:pt>
                <c:pt idx="39">
                  <c:v>8087</c:v>
                </c:pt>
                <c:pt idx="40">
                  <c:v>9300</c:v>
                </c:pt>
                <c:pt idx="41">
                  <c:v>5241</c:v>
                </c:pt>
                <c:pt idx="42">
                  <c:v>2641</c:v>
                </c:pt>
                <c:pt idx="43">
                  <c:v>7667</c:v>
                </c:pt>
                <c:pt idx="44">
                  <c:v>9609</c:v>
                </c:pt>
                <c:pt idx="45">
                  <c:v>8215</c:v>
                </c:pt>
                <c:pt idx="46">
                  <c:v>7532</c:v>
                </c:pt>
                <c:pt idx="47">
                  <c:v>8467</c:v>
                </c:pt>
                <c:pt idx="48">
                  <c:v>4239</c:v>
                </c:pt>
                <c:pt idx="49">
                  <c:v>2394</c:v>
                </c:pt>
                <c:pt idx="50">
                  <c:v>6974</c:v>
                </c:pt>
                <c:pt idx="51">
                  <c:v>9194</c:v>
                </c:pt>
                <c:pt idx="52">
                  <c:v>8503</c:v>
                </c:pt>
                <c:pt idx="53">
                  <c:v>8010</c:v>
                </c:pt>
                <c:pt idx="54">
                  <c:v>8052</c:v>
                </c:pt>
                <c:pt idx="55">
                  <c:v>4055</c:v>
                </c:pt>
                <c:pt idx="56">
                  <c:v>2573</c:v>
                </c:pt>
                <c:pt idx="57">
                  <c:v>7217</c:v>
                </c:pt>
                <c:pt idx="58">
                  <c:v>9148</c:v>
                </c:pt>
                <c:pt idx="59">
                  <c:v>9666</c:v>
                </c:pt>
                <c:pt idx="60">
                  <c:v>8106</c:v>
                </c:pt>
                <c:pt idx="61">
                  <c:v>8621</c:v>
                </c:pt>
                <c:pt idx="62">
                  <c:v>4820</c:v>
                </c:pt>
                <c:pt idx="63">
                  <c:v>2451</c:v>
                </c:pt>
                <c:pt idx="64">
                  <c:v>7779</c:v>
                </c:pt>
                <c:pt idx="65">
                  <c:v>10283</c:v>
                </c:pt>
                <c:pt idx="66">
                  <c:v>9538</c:v>
                </c:pt>
                <c:pt idx="67">
                  <c:v>9017</c:v>
                </c:pt>
                <c:pt idx="68">
                  <c:v>8827</c:v>
                </c:pt>
                <c:pt idx="69">
                  <c:v>5141</c:v>
                </c:pt>
                <c:pt idx="70">
                  <c:v>2881</c:v>
                </c:pt>
                <c:pt idx="71">
                  <c:v>8905</c:v>
                </c:pt>
                <c:pt idx="72">
                  <c:v>12609</c:v>
                </c:pt>
                <c:pt idx="73">
                  <c:v>10938</c:v>
                </c:pt>
                <c:pt idx="74">
                  <c:v>11702</c:v>
                </c:pt>
                <c:pt idx="75">
                  <c:v>11287</c:v>
                </c:pt>
                <c:pt idx="76">
                  <c:v>6775</c:v>
                </c:pt>
                <c:pt idx="77">
                  <c:v>4068</c:v>
                </c:pt>
                <c:pt idx="78">
                  <c:v>11408</c:v>
                </c:pt>
                <c:pt idx="79">
                  <c:v>15841</c:v>
                </c:pt>
                <c:pt idx="80">
                  <c:v>13795</c:v>
                </c:pt>
                <c:pt idx="81">
                  <c:v>14588</c:v>
                </c:pt>
                <c:pt idx="82">
                  <c:v>14776</c:v>
                </c:pt>
                <c:pt idx="83">
                  <c:v>7823</c:v>
                </c:pt>
                <c:pt idx="84">
                  <c:v>4587</c:v>
                </c:pt>
                <c:pt idx="85">
                  <c:v>12322</c:v>
                </c:pt>
                <c:pt idx="86">
                  <c:v>16776</c:v>
                </c:pt>
                <c:pt idx="87">
                  <c:v>15239</c:v>
                </c:pt>
                <c:pt idx="88">
                  <c:v>14648</c:v>
                </c:pt>
                <c:pt idx="89">
                  <c:v>13169</c:v>
                </c:pt>
                <c:pt idx="90">
                  <c:v>9130</c:v>
                </c:pt>
                <c:pt idx="91">
                  <c:v>3982</c:v>
                </c:pt>
                <c:pt idx="92">
                  <c:v>10653</c:v>
                </c:pt>
                <c:pt idx="93">
                  <c:v>15356</c:v>
                </c:pt>
                <c:pt idx="94">
                  <c:v>14535</c:v>
                </c:pt>
                <c:pt idx="95">
                  <c:v>11241</c:v>
                </c:pt>
                <c:pt idx="96">
                  <c:v>14956</c:v>
                </c:pt>
                <c:pt idx="97">
                  <c:v>6955</c:v>
                </c:pt>
                <c:pt idx="98">
                  <c:v>3331</c:v>
                </c:pt>
                <c:pt idx="99">
                  <c:v>10625</c:v>
                </c:pt>
                <c:pt idx="100">
                  <c:v>14026</c:v>
                </c:pt>
                <c:pt idx="101">
                  <c:v>12025</c:v>
                </c:pt>
                <c:pt idx="102">
                  <c:v>10656</c:v>
                </c:pt>
                <c:pt idx="103">
                  <c:v>9708</c:v>
                </c:pt>
                <c:pt idx="104">
                  <c:v>5466</c:v>
                </c:pt>
                <c:pt idx="105">
                  <c:v>2388</c:v>
                </c:pt>
                <c:pt idx="106">
                  <c:v>8242</c:v>
                </c:pt>
                <c:pt idx="107">
                  <c:v>10968</c:v>
                </c:pt>
                <c:pt idx="108">
                  <c:v>8845</c:v>
                </c:pt>
                <c:pt idx="109">
                  <c:v>7923</c:v>
                </c:pt>
                <c:pt idx="110">
                  <c:v>7708</c:v>
                </c:pt>
                <c:pt idx="111">
                  <c:v>3968</c:v>
                </c:pt>
                <c:pt idx="112">
                  <c:v>1742</c:v>
                </c:pt>
                <c:pt idx="113">
                  <c:v>6933</c:v>
                </c:pt>
                <c:pt idx="114">
                  <c:v>8628</c:v>
                </c:pt>
                <c:pt idx="115">
                  <c:v>7253</c:v>
                </c:pt>
                <c:pt idx="116">
                  <c:v>6245</c:v>
                </c:pt>
                <c:pt idx="117">
                  <c:v>3821</c:v>
                </c:pt>
                <c:pt idx="118">
                  <c:v>2149</c:v>
                </c:pt>
                <c:pt idx="119">
                  <c:v>1911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08-4AA7-97EC-7B455FD098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524901576"/>
        <c:axId val="524901968"/>
      </c:barChart>
      <c:dateAx>
        <c:axId val="52490157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24901968"/>
        <c:crosses val="autoZero"/>
        <c:auto val="1"/>
        <c:lblOffset val="100"/>
        <c:baseTimeUnit val="days"/>
        <c:majorUnit val="2"/>
        <c:majorTimeUnit val="days"/>
      </c:dateAx>
      <c:valAx>
        <c:axId val="524901968"/>
        <c:scaling>
          <c:orientation val="minMax"/>
          <c:max val="280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24901576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Sheet1!$A$31:$A$149</c:f>
              <c:numCache>
                <c:formatCode>m/d/yyyy</c:formatCode>
                <c:ptCount val="119"/>
                <c:pt idx="0">
                  <c:v>44165</c:v>
                </c:pt>
                <c:pt idx="1">
                  <c:v>44166</c:v>
                </c:pt>
                <c:pt idx="2">
                  <c:v>44167</c:v>
                </c:pt>
                <c:pt idx="3">
                  <c:v>44168</c:v>
                </c:pt>
                <c:pt idx="4">
                  <c:v>44169</c:v>
                </c:pt>
                <c:pt idx="5">
                  <c:v>44170</c:v>
                </c:pt>
                <c:pt idx="6">
                  <c:v>44171</c:v>
                </c:pt>
                <c:pt idx="7">
                  <c:v>44172</c:v>
                </c:pt>
                <c:pt idx="8">
                  <c:v>44173</c:v>
                </c:pt>
                <c:pt idx="9">
                  <c:v>44174</c:v>
                </c:pt>
                <c:pt idx="10">
                  <c:v>44175</c:v>
                </c:pt>
                <c:pt idx="11">
                  <c:v>44176</c:v>
                </c:pt>
                <c:pt idx="12">
                  <c:v>44177</c:v>
                </c:pt>
                <c:pt idx="13">
                  <c:v>44178</c:v>
                </c:pt>
                <c:pt idx="14">
                  <c:v>44179</c:v>
                </c:pt>
                <c:pt idx="15">
                  <c:v>44180</c:v>
                </c:pt>
                <c:pt idx="16">
                  <c:v>44181</c:v>
                </c:pt>
                <c:pt idx="17">
                  <c:v>44182</c:v>
                </c:pt>
                <c:pt idx="18">
                  <c:v>44183</c:v>
                </c:pt>
                <c:pt idx="19">
                  <c:v>44184</c:v>
                </c:pt>
                <c:pt idx="20">
                  <c:v>44185</c:v>
                </c:pt>
                <c:pt idx="21">
                  <c:v>44186</c:v>
                </c:pt>
                <c:pt idx="22">
                  <c:v>44187</c:v>
                </c:pt>
                <c:pt idx="23">
                  <c:v>44188</c:v>
                </c:pt>
                <c:pt idx="24">
                  <c:v>44189</c:v>
                </c:pt>
                <c:pt idx="25">
                  <c:v>44190</c:v>
                </c:pt>
                <c:pt idx="26">
                  <c:v>44191</c:v>
                </c:pt>
                <c:pt idx="27">
                  <c:v>44192</c:v>
                </c:pt>
                <c:pt idx="28">
                  <c:v>44193</c:v>
                </c:pt>
                <c:pt idx="29">
                  <c:v>44194</c:v>
                </c:pt>
                <c:pt idx="30">
                  <c:v>44195</c:v>
                </c:pt>
                <c:pt idx="31">
                  <c:v>44196</c:v>
                </c:pt>
                <c:pt idx="32">
                  <c:v>44197</c:v>
                </c:pt>
                <c:pt idx="33">
                  <c:v>44198</c:v>
                </c:pt>
                <c:pt idx="34">
                  <c:v>44199</c:v>
                </c:pt>
                <c:pt idx="35">
                  <c:v>44200</c:v>
                </c:pt>
                <c:pt idx="36">
                  <c:v>44201</c:v>
                </c:pt>
                <c:pt idx="37">
                  <c:v>44202</c:v>
                </c:pt>
                <c:pt idx="38">
                  <c:v>44203</c:v>
                </c:pt>
                <c:pt idx="39">
                  <c:v>44204</c:v>
                </c:pt>
                <c:pt idx="40">
                  <c:v>44205</c:v>
                </c:pt>
                <c:pt idx="41">
                  <c:v>44206</c:v>
                </c:pt>
                <c:pt idx="42">
                  <c:v>44207</c:v>
                </c:pt>
                <c:pt idx="43">
                  <c:v>44208</c:v>
                </c:pt>
                <c:pt idx="44">
                  <c:v>44209</c:v>
                </c:pt>
                <c:pt idx="45">
                  <c:v>44210</c:v>
                </c:pt>
                <c:pt idx="46">
                  <c:v>44211</c:v>
                </c:pt>
                <c:pt idx="47">
                  <c:v>44212</c:v>
                </c:pt>
                <c:pt idx="48">
                  <c:v>44213</c:v>
                </c:pt>
                <c:pt idx="49">
                  <c:v>44214</c:v>
                </c:pt>
                <c:pt idx="50">
                  <c:v>44215</c:v>
                </c:pt>
                <c:pt idx="51">
                  <c:v>44216</c:v>
                </c:pt>
                <c:pt idx="52">
                  <c:v>44217</c:v>
                </c:pt>
                <c:pt idx="53">
                  <c:v>44218</c:v>
                </c:pt>
                <c:pt idx="54">
                  <c:v>44219</c:v>
                </c:pt>
                <c:pt idx="55">
                  <c:v>44220</c:v>
                </c:pt>
                <c:pt idx="56">
                  <c:v>44221</c:v>
                </c:pt>
                <c:pt idx="57">
                  <c:v>44222</c:v>
                </c:pt>
                <c:pt idx="58">
                  <c:v>44223</c:v>
                </c:pt>
                <c:pt idx="59">
                  <c:v>44224</c:v>
                </c:pt>
                <c:pt idx="60">
                  <c:v>44225</c:v>
                </c:pt>
                <c:pt idx="61">
                  <c:v>44226</c:v>
                </c:pt>
                <c:pt idx="62">
                  <c:v>44227</c:v>
                </c:pt>
                <c:pt idx="63">
                  <c:v>44228</c:v>
                </c:pt>
                <c:pt idx="64">
                  <c:v>44229</c:v>
                </c:pt>
                <c:pt idx="65">
                  <c:v>44230</c:v>
                </c:pt>
                <c:pt idx="66">
                  <c:v>44231</c:v>
                </c:pt>
                <c:pt idx="67">
                  <c:v>44232</c:v>
                </c:pt>
                <c:pt idx="68">
                  <c:v>44233</c:v>
                </c:pt>
                <c:pt idx="69">
                  <c:v>44234</c:v>
                </c:pt>
                <c:pt idx="70">
                  <c:v>44235</c:v>
                </c:pt>
                <c:pt idx="71">
                  <c:v>44236</c:v>
                </c:pt>
                <c:pt idx="72">
                  <c:v>44237</c:v>
                </c:pt>
                <c:pt idx="73">
                  <c:v>44238</c:v>
                </c:pt>
                <c:pt idx="74">
                  <c:v>44239</c:v>
                </c:pt>
                <c:pt idx="75">
                  <c:v>44240</c:v>
                </c:pt>
                <c:pt idx="76">
                  <c:v>44241</c:v>
                </c:pt>
                <c:pt idx="77">
                  <c:v>44242</c:v>
                </c:pt>
                <c:pt idx="78">
                  <c:v>44243</c:v>
                </c:pt>
                <c:pt idx="79">
                  <c:v>44244</c:v>
                </c:pt>
                <c:pt idx="80">
                  <c:v>44245</c:v>
                </c:pt>
                <c:pt idx="81">
                  <c:v>44246</c:v>
                </c:pt>
                <c:pt idx="82">
                  <c:v>44247</c:v>
                </c:pt>
                <c:pt idx="83">
                  <c:v>44248</c:v>
                </c:pt>
                <c:pt idx="84">
                  <c:v>44249</c:v>
                </c:pt>
                <c:pt idx="85">
                  <c:v>44250</c:v>
                </c:pt>
                <c:pt idx="86">
                  <c:v>44251</c:v>
                </c:pt>
                <c:pt idx="87">
                  <c:v>44252</c:v>
                </c:pt>
                <c:pt idx="88">
                  <c:v>44253</c:v>
                </c:pt>
                <c:pt idx="89">
                  <c:v>44254</c:v>
                </c:pt>
                <c:pt idx="90">
                  <c:v>44255</c:v>
                </c:pt>
                <c:pt idx="91">
                  <c:v>44256</c:v>
                </c:pt>
                <c:pt idx="92">
                  <c:v>44257</c:v>
                </c:pt>
                <c:pt idx="93">
                  <c:v>44258</c:v>
                </c:pt>
                <c:pt idx="94">
                  <c:v>44259</c:v>
                </c:pt>
                <c:pt idx="95">
                  <c:v>44260</c:v>
                </c:pt>
                <c:pt idx="96">
                  <c:v>44261</c:v>
                </c:pt>
                <c:pt idx="97">
                  <c:v>44262</c:v>
                </c:pt>
                <c:pt idx="98">
                  <c:v>44263</c:v>
                </c:pt>
                <c:pt idx="99">
                  <c:v>44264</c:v>
                </c:pt>
                <c:pt idx="100">
                  <c:v>44265</c:v>
                </c:pt>
                <c:pt idx="101">
                  <c:v>44266</c:v>
                </c:pt>
                <c:pt idx="102">
                  <c:v>44267</c:v>
                </c:pt>
                <c:pt idx="103">
                  <c:v>44268</c:v>
                </c:pt>
                <c:pt idx="104">
                  <c:v>44269</c:v>
                </c:pt>
                <c:pt idx="105">
                  <c:v>44270</c:v>
                </c:pt>
                <c:pt idx="106">
                  <c:v>44271</c:v>
                </c:pt>
                <c:pt idx="107">
                  <c:v>44272</c:v>
                </c:pt>
                <c:pt idx="108">
                  <c:v>44273</c:v>
                </c:pt>
                <c:pt idx="109">
                  <c:v>44274</c:v>
                </c:pt>
                <c:pt idx="110">
                  <c:v>44275</c:v>
                </c:pt>
                <c:pt idx="111">
                  <c:v>44276</c:v>
                </c:pt>
                <c:pt idx="112">
                  <c:v>44277</c:v>
                </c:pt>
                <c:pt idx="113">
                  <c:v>44278</c:v>
                </c:pt>
                <c:pt idx="114">
                  <c:v>44279</c:v>
                </c:pt>
                <c:pt idx="115">
                  <c:v>44280</c:v>
                </c:pt>
                <c:pt idx="116">
                  <c:v>44281</c:v>
                </c:pt>
                <c:pt idx="117">
                  <c:v>44282</c:v>
                </c:pt>
                <c:pt idx="118">
                  <c:v>44283</c:v>
                </c:pt>
              </c:numCache>
            </c:numRef>
          </c:cat>
          <c:val>
            <c:numRef>
              <c:f>Sheet1!$B$31:$B$149</c:f>
              <c:numCache>
                <c:formatCode>General</c:formatCode>
                <c:ptCount val="119"/>
                <c:pt idx="0">
                  <c:v>3572</c:v>
                </c:pt>
                <c:pt idx="1">
                  <c:v>5180</c:v>
                </c:pt>
                <c:pt idx="2">
                  <c:v>4561</c:v>
                </c:pt>
                <c:pt idx="3">
                  <c:v>4624</c:v>
                </c:pt>
                <c:pt idx="4">
                  <c:v>4747</c:v>
                </c:pt>
                <c:pt idx="5">
                  <c:v>3312</c:v>
                </c:pt>
                <c:pt idx="6">
                  <c:v>1112</c:v>
                </c:pt>
                <c:pt idx="7">
                  <c:v>4251</c:v>
                </c:pt>
                <c:pt idx="8">
                  <c:v>5855</c:v>
                </c:pt>
                <c:pt idx="9">
                  <c:v>6414</c:v>
                </c:pt>
                <c:pt idx="10">
                  <c:v>5872</c:v>
                </c:pt>
                <c:pt idx="11">
                  <c:v>6209</c:v>
                </c:pt>
                <c:pt idx="12">
                  <c:v>3655</c:v>
                </c:pt>
                <c:pt idx="13">
                  <c:v>1998</c:v>
                </c:pt>
                <c:pt idx="14">
                  <c:v>5176</c:v>
                </c:pt>
                <c:pt idx="15">
                  <c:v>7908</c:v>
                </c:pt>
                <c:pt idx="16">
                  <c:v>8258</c:v>
                </c:pt>
                <c:pt idx="17">
                  <c:v>7614</c:v>
                </c:pt>
                <c:pt idx="18">
                  <c:v>8836</c:v>
                </c:pt>
                <c:pt idx="19">
                  <c:v>5326</c:v>
                </c:pt>
                <c:pt idx="20">
                  <c:v>3403</c:v>
                </c:pt>
                <c:pt idx="21">
                  <c:v>7950</c:v>
                </c:pt>
                <c:pt idx="22">
                  <c:v>10911</c:v>
                </c:pt>
                <c:pt idx="23">
                  <c:v>14138</c:v>
                </c:pt>
                <c:pt idx="24">
                  <c:v>4373</c:v>
                </c:pt>
                <c:pt idx="25">
                  <c:v>2671</c:v>
                </c:pt>
                <c:pt idx="26">
                  <c:v>3031</c:v>
                </c:pt>
                <c:pt idx="27">
                  <c:v>3781</c:v>
                </c:pt>
                <c:pt idx="28">
                  <c:v>10935</c:v>
                </c:pt>
                <c:pt idx="29">
                  <c:v>16473</c:v>
                </c:pt>
                <c:pt idx="30">
                  <c:v>17059</c:v>
                </c:pt>
                <c:pt idx="31">
                  <c:v>13307</c:v>
                </c:pt>
                <c:pt idx="32">
                  <c:v>3446</c:v>
                </c:pt>
                <c:pt idx="33">
                  <c:v>4985</c:v>
                </c:pt>
                <c:pt idx="34">
                  <c:v>6267</c:v>
                </c:pt>
                <c:pt idx="35">
                  <c:v>12955</c:v>
                </c:pt>
                <c:pt idx="36">
                  <c:v>17399</c:v>
                </c:pt>
                <c:pt idx="37">
                  <c:v>17769</c:v>
                </c:pt>
                <c:pt idx="38">
                  <c:v>14882</c:v>
                </c:pt>
                <c:pt idx="39">
                  <c:v>13099</c:v>
                </c:pt>
                <c:pt idx="40">
                  <c:v>8437</c:v>
                </c:pt>
                <c:pt idx="41">
                  <c:v>4311</c:v>
                </c:pt>
                <c:pt idx="42">
                  <c:v>9383</c:v>
                </c:pt>
                <c:pt idx="43">
                  <c:v>10808</c:v>
                </c:pt>
                <c:pt idx="44">
                  <c:v>10917</c:v>
                </c:pt>
                <c:pt idx="45">
                  <c:v>8087</c:v>
                </c:pt>
                <c:pt idx="46">
                  <c:v>9300</c:v>
                </c:pt>
                <c:pt idx="47">
                  <c:v>5241</c:v>
                </c:pt>
                <c:pt idx="48">
                  <c:v>2641</c:v>
                </c:pt>
                <c:pt idx="49">
                  <c:v>7667</c:v>
                </c:pt>
                <c:pt idx="50">
                  <c:v>9609</c:v>
                </c:pt>
                <c:pt idx="51">
                  <c:v>8215</c:v>
                </c:pt>
                <c:pt idx="52">
                  <c:v>7532</c:v>
                </c:pt>
                <c:pt idx="53">
                  <c:v>8466</c:v>
                </c:pt>
                <c:pt idx="54">
                  <c:v>4239</c:v>
                </c:pt>
                <c:pt idx="55">
                  <c:v>2394</c:v>
                </c:pt>
                <c:pt idx="56">
                  <c:v>6974</c:v>
                </c:pt>
                <c:pt idx="57">
                  <c:v>9194</c:v>
                </c:pt>
                <c:pt idx="58">
                  <c:v>8503</c:v>
                </c:pt>
                <c:pt idx="59">
                  <c:v>8010</c:v>
                </c:pt>
                <c:pt idx="60">
                  <c:v>8052</c:v>
                </c:pt>
                <c:pt idx="61">
                  <c:v>4055</c:v>
                </c:pt>
                <c:pt idx="62">
                  <c:v>2573</c:v>
                </c:pt>
                <c:pt idx="63">
                  <c:v>7217</c:v>
                </c:pt>
                <c:pt idx="64">
                  <c:v>9148</c:v>
                </c:pt>
                <c:pt idx="65">
                  <c:v>9666</c:v>
                </c:pt>
                <c:pt idx="66">
                  <c:v>8106</c:v>
                </c:pt>
                <c:pt idx="67">
                  <c:v>8621</c:v>
                </c:pt>
                <c:pt idx="68">
                  <c:v>4820</c:v>
                </c:pt>
                <c:pt idx="69">
                  <c:v>2451</c:v>
                </c:pt>
                <c:pt idx="70">
                  <c:v>7779</c:v>
                </c:pt>
                <c:pt idx="71">
                  <c:v>10283</c:v>
                </c:pt>
                <c:pt idx="72">
                  <c:v>9538</c:v>
                </c:pt>
                <c:pt idx="73">
                  <c:v>9017</c:v>
                </c:pt>
                <c:pt idx="74">
                  <c:v>8827</c:v>
                </c:pt>
                <c:pt idx="75">
                  <c:v>5141</c:v>
                </c:pt>
                <c:pt idx="76">
                  <c:v>2881</c:v>
                </c:pt>
                <c:pt idx="77">
                  <c:v>8905</c:v>
                </c:pt>
                <c:pt idx="78">
                  <c:v>12609</c:v>
                </c:pt>
                <c:pt idx="79">
                  <c:v>10938</c:v>
                </c:pt>
                <c:pt idx="80">
                  <c:v>11702</c:v>
                </c:pt>
                <c:pt idx="81">
                  <c:v>11287</c:v>
                </c:pt>
                <c:pt idx="82">
                  <c:v>6775</c:v>
                </c:pt>
                <c:pt idx="83">
                  <c:v>4068</c:v>
                </c:pt>
                <c:pt idx="84">
                  <c:v>11408</c:v>
                </c:pt>
                <c:pt idx="85">
                  <c:v>15841</c:v>
                </c:pt>
                <c:pt idx="86">
                  <c:v>13795</c:v>
                </c:pt>
                <c:pt idx="87">
                  <c:v>14588</c:v>
                </c:pt>
                <c:pt idx="88">
                  <c:v>14776</c:v>
                </c:pt>
                <c:pt idx="89">
                  <c:v>7823</c:v>
                </c:pt>
                <c:pt idx="90">
                  <c:v>4587</c:v>
                </c:pt>
                <c:pt idx="91">
                  <c:v>12321</c:v>
                </c:pt>
                <c:pt idx="92">
                  <c:v>16776</c:v>
                </c:pt>
                <c:pt idx="93">
                  <c:v>15239</c:v>
                </c:pt>
                <c:pt idx="94">
                  <c:v>14645</c:v>
                </c:pt>
                <c:pt idx="95">
                  <c:v>13168</c:v>
                </c:pt>
                <c:pt idx="96">
                  <c:v>9123</c:v>
                </c:pt>
                <c:pt idx="97">
                  <c:v>3981</c:v>
                </c:pt>
                <c:pt idx="98">
                  <c:v>10653</c:v>
                </c:pt>
                <c:pt idx="99">
                  <c:v>15355</c:v>
                </c:pt>
                <c:pt idx="100">
                  <c:v>14533</c:v>
                </c:pt>
                <c:pt idx="101">
                  <c:v>11241</c:v>
                </c:pt>
                <c:pt idx="102">
                  <c:v>14956</c:v>
                </c:pt>
                <c:pt idx="103">
                  <c:v>6955</c:v>
                </c:pt>
                <c:pt idx="104">
                  <c:v>3330</c:v>
                </c:pt>
                <c:pt idx="105">
                  <c:v>10621</c:v>
                </c:pt>
                <c:pt idx="106">
                  <c:v>14025</c:v>
                </c:pt>
                <c:pt idx="107">
                  <c:v>12020</c:v>
                </c:pt>
                <c:pt idx="108">
                  <c:v>10652</c:v>
                </c:pt>
                <c:pt idx="109">
                  <c:v>9706</c:v>
                </c:pt>
                <c:pt idx="110">
                  <c:v>5463</c:v>
                </c:pt>
                <c:pt idx="111">
                  <c:v>2388</c:v>
                </c:pt>
                <c:pt idx="112">
                  <c:v>8240</c:v>
                </c:pt>
                <c:pt idx="113">
                  <c:v>10966</c:v>
                </c:pt>
                <c:pt idx="114">
                  <c:v>8843</c:v>
                </c:pt>
                <c:pt idx="115">
                  <c:v>7913</c:v>
                </c:pt>
                <c:pt idx="116">
                  <c:v>7700</c:v>
                </c:pt>
                <c:pt idx="117">
                  <c:v>3965</c:v>
                </c:pt>
                <c:pt idx="118">
                  <c:v>1722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9B-4FBB-A2AC-E8BB2DFAE1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22000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5"/>
          <c:order val="3"/>
          <c:tx>
            <c:strRef>
              <c:f>Sheet1!$A$7</c:f>
              <c:strCache>
                <c:ptCount val="1"/>
                <c:pt idx="0">
                  <c:v>x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Sheet1!$B$1:$BV$1</c:f>
              <c:strCache>
                <c:ptCount val="73"/>
                <c:pt idx="0">
                  <c:v>01.01.2021</c:v>
                </c:pt>
                <c:pt idx="1">
                  <c:v>02.01.2021</c:v>
                </c:pt>
                <c:pt idx="2">
                  <c:v>03.01.2021</c:v>
                </c:pt>
                <c:pt idx="3">
                  <c:v>04.01.2021</c:v>
                </c:pt>
                <c:pt idx="4">
                  <c:v>05.01.2021</c:v>
                </c:pt>
                <c:pt idx="5">
                  <c:v>06.01.2021</c:v>
                </c:pt>
                <c:pt idx="6">
                  <c:v>07.01.2021</c:v>
                </c:pt>
                <c:pt idx="7">
                  <c:v>08.01.2021</c:v>
                </c:pt>
                <c:pt idx="8">
                  <c:v>09.01.2021</c:v>
                </c:pt>
                <c:pt idx="9">
                  <c:v>10.01.2021</c:v>
                </c:pt>
                <c:pt idx="10">
                  <c:v>11.01.2021</c:v>
                </c:pt>
                <c:pt idx="11">
                  <c:v>12.01.2021</c:v>
                </c:pt>
                <c:pt idx="12">
                  <c:v>13.01.2021</c:v>
                </c:pt>
                <c:pt idx="13">
                  <c:v>14.01.2021</c:v>
                </c:pt>
                <c:pt idx="14">
                  <c:v>15.01.2021</c:v>
                </c:pt>
                <c:pt idx="15">
                  <c:v>16.01.2021</c:v>
                </c:pt>
                <c:pt idx="16">
                  <c:v>17.01.2021</c:v>
                </c:pt>
                <c:pt idx="17">
                  <c:v>18.01.2021</c:v>
                </c:pt>
                <c:pt idx="18">
                  <c:v>19.01.2021</c:v>
                </c:pt>
                <c:pt idx="19">
                  <c:v>20.01.2021</c:v>
                </c:pt>
                <c:pt idx="20">
                  <c:v>21.01.2021</c:v>
                </c:pt>
                <c:pt idx="21">
                  <c:v>22.01.2021</c:v>
                </c:pt>
                <c:pt idx="22">
                  <c:v>23.01.2021</c:v>
                </c:pt>
                <c:pt idx="23">
                  <c:v>24.01.2021</c:v>
                </c:pt>
                <c:pt idx="24">
                  <c:v>25.01.2021</c:v>
                </c:pt>
                <c:pt idx="25">
                  <c:v>26.01.2021</c:v>
                </c:pt>
                <c:pt idx="26">
                  <c:v>27.01.2021</c:v>
                </c:pt>
                <c:pt idx="27">
                  <c:v>28.01.2021</c:v>
                </c:pt>
                <c:pt idx="28">
                  <c:v>29.01.2021</c:v>
                </c:pt>
                <c:pt idx="29">
                  <c:v>30.01.2021</c:v>
                </c:pt>
                <c:pt idx="30">
                  <c:v>31.01.2021</c:v>
                </c:pt>
                <c:pt idx="31">
                  <c:v>01.02.2021</c:v>
                </c:pt>
                <c:pt idx="32">
                  <c:v>02.02.2021</c:v>
                </c:pt>
                <c:pt idx="33">
                  <c:v>03.02.2021</c:v>
                </c:pt>
                <c:pt idx="34">
                  <c:v>04.02.2021</c:v>
                </c:pt>
                <c:pt idx="35">
                  <c:v>05.02.2021</c:v>
                </c:pt>
                <c:pt idx="36">
                  <c:v>06.02.2021</c:v>
                </c:pt>
                <c:pt idx="37">
                  <c:v>07.02.2021</c:v>
                </c:pt>
                <c:pt idx="38">
                  <c:v>08.02.2021</c:v>
                </c:pt>
                <c:pt idx="39">
                  <c:v>09.02.2021</c:v>
                </c:pt>
                <c:pt idx="40">
                  <c:v>10.02.2021</c:v>
                </c:pt>
                <c:pt idx="41">
                  <c:v>11.02.2021</c:v>
                </c:pt>
                <c:pt idx="42">
                  <c:v>12.02.2021</c:v>
                </c:pt>
                <c:pt idx="43">
                  <c:v>13.02.2021</c:v>
                </c:pt>
                <c:pt idx="44">
                  <c:v>14.02.2021</c:v>
                </c:pt>
                <c:pt idx="45">
                  <c:v>15.02.2021</c:v>
                </c:pt>
                <c:pt idx="46">
                  <c:v>16.02.2021</c:v>
                </c:pt>
                <c:pt idx="47">
                  <c:v>17.02.2021</c:v>
                </c:pt>
                <c:pt idx="48">
                  <c:v>18.02.2021</c:v>
                </c:pt>
                <c:pt idx="49">
                  <c:v>19.02.2021</c:v>
                </c:pt>
                <c:pt idx="50">
                  <c:v>20.02.2021</c:v>
                </c:pt>
                <c:pt idx="51">
                  <c:v>21.02.2021</c:v>
                </c:pt>
                <c:pt idx="52">
                  <c:v>22.02.2021</c:v>
                </c:pt>
                <c:pt idx="53">
                  <c:v>23.02.2021</c:v>
                </c:pt>
                <c:pt idx="54">
                  <c:v>24.02.2021</c:v>
                </c:pt>
                <c:pt idx="55">
                  <c:v>25.02.2021</c:v>
                </c:pt>
                <c:pt idx="56">
                  <c:v>26.02.2021</c:v>
                </c:pt>
                <c:pt idx="57">
                  <c:v>27.02.2021</c:v>
                </c:pt>
                <c:pt idx="58">
                  <c:v>28.02.2021</c:v>
                </c:pt>
                <c:pt idx="59">
                  <c:v>01.03.2021</c:v>
                </c:pt>
                <c:pt idx="60">
                  <c:v>02.03.2021</c:v>
                </c:pt>
                <c:pt idx="61">
                  <c:v>03.03.2021</c:v>
                </c:pt>
                <c:pt idx="62">
                  <c:v>04.03.2021</c:v>
                </c:pt>
                <c:pt idx="63">
                  <c:v>05.03.2021</c:v>
                </c:pt>
                <c:pt idx="64">
                  <c:v>06.03.2021</c:v>
                </c:pt>
                <c:pt idx="65">
                  <c:v>07.03.2021</c:v>
                </c:pt>
                <c:pt idx="66">
                  <c:v>08.03.2021</c:v>
                </c:pt>
                <c:pt idx="67">
                  <c:v>09.03.2021</c:v>
                </c:pt>
                <c:pt idx="68">
                  <c:v>10.03.2021</c:v>
                </c:pt>
                <c:pt idx="69">
                  <c:v>11.03.2021</c:v>
                </c:pt>
                <c:pt idx="70">
                  <c:v>12.03.2021</c:v>
                </c:pt>
                <c:pt idx="71">
                  <c:v>13.03.2021</c:v>
                </c:pt>
                <c:pt idx="72">
                  <c:v>14.03.2021</c:v>
                </c:pt>
              </c:strCache>
            </c:strRef>
          </c:cat>
          <c:val>
            <c:numRef>
              <c:f>Sheet1!$B$7:$BV$7</c:f>
              <c:numCache>
                <c:formatCode>#,##0</c:formatCode>
                <c:ptCount val="73"/>
                <c:pt idx="0">
                  <c:v>5643</c:v>
                </c:pt>
                <c:pt idx="1">
                  <c:v>5948</c:v>
                </c:pt>
                <c:pt idx="2">
                  <c:v>6262</c:v>
                </c:pt>
                <c:pt idx="3">
                  <c:v>7201</c:v>
                </c:pt>
                <c:pt idx="4">
                  <c:v>7379</c:v>
                </c:pt>
                <c:pt idx="5">
                  <c:v>7369</c:v>
                </c:pt>
                <c:pt idx="6">
                  <c:v>7507</c:v>
                </c:pt>
                <c:pt idx="7">
                  <c:v>7302</c:v>
                </c:pt>
                <c:pt idx="8">
                  <c:v>6727</c:v>
                </c:pt>
                <c:pt idx="9">
                  <c:v>6837</c:v>
                </c:pt>
                <c:pt idx="10">
                  <c:v>7376</c:v>
                </c:pt>
                <c:pt idx="11">
                  <c:v>7430</c:v>
                </c:pt>
                <c:pt idx="12">
                  <c:v>7258</c:v>
                </c:pt>
                <c:pt idx="13">
                  <c:v>7183</c:v>
                </c:pt>
                <c:pt idx="14">
                  <c:v>7099</c:v>
                </c:pt>
                <c:pt idx="15">
                  <c:v>6475</c:v>
                </c:pt>
                <c:pt idx="16">
                  <c:v>6443</c:v>
                </c:pt>
                <c:pt idx="17">
                  <c:v>6929</c:v>
                </c:pt>
                <c:pt idx="18">
                  <c:v>6645</c:v>
                </c:pt>
                <c:pt idx="19">
                  <c:v>6470</c:v>
                </c:pt>
                <c:pt idx="20">
                  <c:v>6350</c:v>
                </c:pt>
                <c:pt idx="21">
                  <c:v>6327</c:v>
                </c:pt>
                <c:pt idx="22">
                  <c:v>5826</c:v>
                </c:pt>
                <c:pt idx="23">
                  <c:v>5866</c:v>
                </c:pt>
                <c:pt idx="24">
                  <c:v>6286</c:v>
                </c:pt>
                <c:pt idx="25">
                  <c:v>6252</c:v>
                </c:pt>
                <c:pt idx="26">
                  <c:v>6094</c:v>
                </c:pt>
                <c:pt idx="27">
                  <c:v>5988</c:v>
                </c:pt>
                <c:pt idx="28">
                  <c:v>5929</c:v>
                </c:pt>
                <c:pt idx="29">
                  <c:v>5492</c:v>
                </c:pt>
                <c:pt idx="30">
                  <c:v>5539</c:v>
                </c:pt>
                <c:pt idx="31">
                  <c:v>6065</c:v>
                </c:pt>
                <c:pt idx="32">
                  <c:v>5955</c:v>
                </c:pt>
                <c:pt idx="33">
                  <c:v>5927</c:v>
                </c:pt>
                <c:pt idx="34">
                  <c:v>5952</c:v>
                </c:pt>
                <c:pt idx="35">
                  <c:v>5933</c:v>
                </c:pt>
                <c:pt idx="36">
                  <c:v>5603</c:v>
                </c:pt>
                <c:pt idx="37">
                  <c:v>5745</c:v>
                </c:pt>
                <c:pt idx="38">
                  <c:v>6162</c:v>
                </c:pt>
                <c:pt idx="39">
                  <c:v>6093</c:v>
                </c:pt>
                <c:pt idx="40">
                  <c:v>6012</c:v>
                </c:pt>
                <c:pt idx="41">
                  <c:v>5986</c:v>
                </c:pt>
                <c:pt idx="42">
                  <c:v>5918</c:v>
                </c:pt>
                <c:pt idx="43">
                  <c:v>5613</c:v>
                </c:pt>
                <c:pt idx="44">
                  <c:v>5827</c:v>
                </c:pt>
                <c:pt idx="45">
                  <c:v>6312</c:v>
                </c:pt>
                <c:pt idx="46">
                  <c:v>6347</c:v>
                </c:pt>
                <c:pt idx="47">
                  <c:v>6435</c:v>
                </c:pt>
                <c:pt idx="48">
                  <c:v>6529</c:v>
                </c:pt>
                <c:pt idx="49">
                  <c:v>6549</c:v>
                </c:pt>
                <c:pt idx="50">
                  <c:v>6148</c:v>
                </c:pt>
                <c:pt idx="51">
                  <c:v>6366</c:v>
                </c:pt>
                <c:pt idx="52">
                  <c:v>7076</c:v>
                </c:pt>
                <c:pt idx="53">
                  <c:v>7110</c:v>
                </c:pt>
                <c:pt idx="54">
                  <c:v>7202</c:v>
                </c:pt>
                <c:pt idx="55">
                  <c:v>7425</c:v>
                </c:pt>
                <c:pt idx="56">
                  <c:v>7528</c:v>
                </c:pt>
                <c:pt idx="57">
                  <c:v>7233</c:v>
                </c:pt>
                <c:pt idx="58">
                  <c:v>7504</c:v>
                </c:pt>
                <c:pt idx="59">
                  <c:v>8324</c:v>
                </c:pt>
                <c:pt idx="60">
                  <c:v>8511</c:v>
                </c:pt>
                <c:pt idx="61">
                  <c:v>8469</c:v>
                </c:pt>
                <c:pt idx="62">
                  <c:v>8451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DC-4595-A177-B1F41A5E4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2"/>
          <c:order val="0"/>
          <c:tx>
            <c:strRef>
              <c:f>Sheet1!$A$3</c:f>
              <c:strCache>
                <c:ptCount val="1"/>
                <c:pt idx="0">
                  <c:v>1,1</c:v>
                </c:pt>
              </c:strCache>
            </c:strRef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Sheet1!$B$1:$BV$1</c:f>
              <c:strCache>
                <c:ptCount val="73"/>
                <c:pt idx="0">
                  <c:v>01.01.2021</c:v>
                </c:pt>
                <c:pt idx="1">
                  <c:v>02.01.2021</c:v>
                </c:pt>
                <c:pt idx="2">
                  <c:v>03.01.2021</c:v>
                </c:pt>
                <c:pt idx="3">
                  <c:v>04.01.2021</c:v>
                </c:pt>
                <c:pt idx="4">
                  <c:v>05.01.2021</c:v>
                </c:pt>
                <c:pt idx="5">
                  <c:v>06.01.2021</c:v>
                </c:pt>
                <c:pt idx="6">
                  <c:v>07.01.2021</c:v>
                </c:pt>
                <c:pt idx="7">
                  <c:v>08.01.2021</c:v>
                </c:pt>
                <c:pt idx="8">
                  <c:v>09.01.2021</c:v>
                </c:pt>
                <c:pt idx="9">
                  <c:v>10.01.2021</c:v>
                </c:pt>
                <c:pt idx="10">
                  <c:v>11.01.2021</c:v>
                </c:pt>
                <c:pt idx="11">
                  <c:v>12.01.2021</c:v>
                </c:pt>
                <c:pt idx="12">
                  <c:v>13.01.2021</c:v>
                </c:pt>
                <c:pt idx="13">
                  <c:v>14.01.2021</c:v>
                </c:pt>
                <c:pt idx="14">
                  <c:v>15.01.2021</c:v>
                </c:pt>
                <c:pt idx="15">
                  <c:v>16.01.2021</c:v>
                </c:pt>
                <c:pt idx="16">
                  <c:v>17.01.2021</c:v>
                </c:pt>
                <c:pt idx="17">
                  <c:v>18.01.2021</c:v>
                </c:pt>
                <c:pt idx="18">
                  <c:v>19.01.2021</c:v>
                </c:pt>
                <c:pt idx="19">
                  <c:v>20.01.2021</c:v>
                </c:pt>
                <c:pt idx="20">
                  <c:v>21.01.2021</c:v>
                </c:pt>
                <c:pt idx="21">
                  <c:v>22.01.2021</c:v>
                </c:pt>
                <c:pt idx="22">
                  <c:v>23.01.2021</c:v>
                </c:pt>
                <c:pt idx="23">
                  <c:v>24.01.2021</c:v>
                </c:pt>
                <c:pt idx="24">
                  <c:v>25.01.2021</c:v>
                </c:pt>
                <c:pt idx="25">
                  <c:v>26.01.2021</c:v>
                </c:pt>
                <c:pt idx="26">
                  <c:v>27.01.2021</c:v>
                </c:pt>
                <c:pt idx="27">
                  <c:v>28.01.2021</c:v>
                </c:pt>
                <c:pt idx="28">
                  <c:v>29.01.2021</c:v>
                </c:pt>
                <c:pt idx="29">
                  <c:v>30.01.2021</c:v>
                </c:pt>
                <c:pt idx="30">
                  <c:v>31.01.2021</c:v>
                </c:pt>
                <c:pt idx="31">
                  <c:v>01.02.2021</c:v>
                </c:pt>
                <c:pt idx="32">
                  <c:v>02.02.2021</c:v>
                </c:pt>
                <c:pt idx="33">
                  <c:v>03.02.2021</c:v>
                </c:pt>
                <c:pt idx="34">
                  <c:v>04.02.2021</c:v>
                </c:pt>
                <c:pt idx="35">
                  <c:v>05.02.2021</c:v>
                </c:pt>
                <c:pt idx="36">
                  <c:v>06.02.2021</c:v>
                </c:pt>
                <c:pt idx="37">
                  <c:v>07.02.2021</c:v>
                </c:pt>
                <c:pt idx="38">
                  <c:v>08.02.2021</c:v>
                </c:pt>
                <c:pt idx="39">
                  <c:v>09.02.2021</c:v>
                </c:pt>
                <c:pt idx="40">
                  <c:v>10.02.2021</c:v>
                </c:pt>
                <c:pt idx="41">
                  <c:v>11.02.2021</c:v>
                </c:pt>
                <c:pt idx="42">
                  <c:v>12.02.2021</c:v>
                </c:pt>
                <c:pt idx="43">
                  <c:v>13.02.2021</c:v>
                </c:pt>
                <c:pt idx="44">
                  <c:v>14.02.2021</c:v>
                </c:pt>
                <c:pt idx="45">
                  <c:v>15.02.2021</c:v>
                </c:pt>
                <c:pt idx="46">
                  <c:v>16.02.2021</c:v>
                </c:pt>
                <c:pt idx="47">
                  <c:v>17.02.2021</c:v>
                </c:pt>
                <c:pt idx="48">
                  <c:v>18.02.2021</c:v>
                </c:pt>
                <c:pt idx="49">
                  <c:v>19.02.2021</c:v>
                </c:pt>
                <c:pt idx="50">
                  <c:v>20.02.2021</c:v>
                </c:pt>
                <c:pt idx="51">
                  <c:v>21.02.2021</c:v>
                </c:pt>
                <c:pt idx="52">
                  <c:v>22.02.2021</c:v>
                </c:pt>
                <c:pt idx="53">
                  <c:v>23.02.2021</c:v>
                </c:pt>
                <c:pt idx="54">
                  <c:v>24.02.2021</c:v>
                </c:pt>
                <c:pt idx="55">
                  <c:v>25.02.2021</c:v>
                </c:pt>
                <c:pt idx="56">
                  <c:v>26.02.2021</c:v>
                </c:pt>
                <c:pt idx="57">
                  <c:v>27.02.2021</c:v>
                </c:pt>
                <c:pt idx="58">
                  <c:v>28.02.2021</c:v>
                </c:pt>
                <c:pt idx="59">
                  <c:v>01.03.2021</c:v>
                </c:pt>
                <c:pt idx="60">
                  <c:v>02.03.2021</c:v>
                </c:pt>
                <c:pt idx="61">
                  <c:v>03.03.2021</c:v>
                </c:pt>
                <c:pt idx="62">
                  <c:v>04.03.2021</c:v>
                </c:pt>
                <c:pt idx="63">
                  <c:v>05.03.2021</c:v>
                </c:pt>
                <c:pt idx="64">
                  <c:v>06.03.2021</c:v>
                </c:pt>
                <c:pt idx="65">
                  <c:v>07.03.2021</c:v>
                </c:pt>
                <c:pt idx="66">
                  <c:v>08.03.2021</c:v>
                </c:pt>
                <c:pt idx="67">
                  <c:v>09.03.2021</c:v>
                </c:pt>
                <c:pt idx="68">
                  <c:v>10.03.2021</c:v>
                </c:pt>
                <c:pt idx="69">
                  <c:v>11.03.2021</c:v>
                </c:pt>
                <c:pt idx="70">
                  <c:v>12.03.2021</c:v>
                </c:pt>
                <c:pt idx="71">
                  <c:v>13.03.2021</c:v>
                </c:pt>
                <c:pt idx="72">
                  <c:v>14.03.2021</c:v>
                </c:pt>
              </c:strCache>
            </c:strRef>
          </c:cat>
          <c:val>
            <c:numRef>
              <c:f>Sheet1!$B$3:$BV$3</c:f>
              <c:numCache>
                <c:formatCode>General</c:formatCode>
                <c:ptCount val="73"/>
                <c:pt idx="49" formatCode="#,##0">
                  <c:v>6659.6154455943533</c:v>
                </c:pt>
                <c:pt idx="50" formatCode="#,##0">
                  <c:v>6748.9208121693591</c:v>
                </c:pt>
                <c:pt idx="51" formatCode="#,##0">
                  <c:v>6850.6916652139143</c:v>
                </c:pt>
                <c:pt idx="52" formatCode="#,##0">
                  <c:v>6962.2711337086521</c:v>
                </c:pt>
                <c:pt idx="53" formatCode="#,##0">
                  <c:v>7080.6654033050463</c:v>
                </c:pt>
                <c:pt idx="54" formatCode="#,##0">
                  <c:v>7206.7754838311384</c:v>
                </c:pt>
                <c:pt idx="55" formatCode="#,##0">
                  <c:v>7338.9286752269927</c:v>
                </c:pt>
                <c:pt idx="56" formatCode="#,##0">
                  <c:v>7473.826484441448</c:v>
                </c:pt>
                <c:pt idx="57" formatCode="#,##0">
                  <c:v>7612.0908488840487</c:v>
                </c:pt>
                <c:pt idx="58" formatCode="#,##0">
                  <c:v>7754.8332183969742</c:v>
                </c:pt>
                <c:pt idx="59" formatCode="#,##0">
                  <c:v>7900.3256970297425</c:v>
                </c:pt>
                <c:pt idx="60" formatCode="#,##0">
                  <c:v>8047.6470427439317</c:v>
                </c:pt>
                <c:pt idx="61" formatCode="#,##0">
                  <c:v>8197.7051658163018</c:v>
                </c:pt>
                <c:pt idx="62" formatCode="#,##0">
                  <c:v>8351.0818288123828</c:v>
                </c:pt>
                <c:pt idx="63" formatCode="#,##0">
                  <c:v>8508.8361059491526</c:v>
                </c:pt>
                <c:pt idx="64" formatCode="#,##0">
                  <c:v>8670.8096350308006</c:v>
                </c:pt>
                <c:pt idx="65" formatCode="#,##0">
                  <c:v>8836.0498295664693</c:v>
                </c:pt>
                <c:pt idx="66" formatCode="#,##0">
                  <c:v>9002.8531877212336</c:v>
                </c:pt>
                <c:pt idx="67" formatCode="#,##0">
                  <c:v>9171.238743013324</c:v>
                </c:pt>
                <c:pt idx="68" formatCode="#,##0">
                  <c:v>9342.1553760747192</c:v>
                </c:pt>
                <c:pt idx="69" formatCode="#,##0">
                  <c:v>9516.1140691993169</c:v>
                </c:pt>
                <c:pt idx="70" formatCode="#,##0">
                  <c:v>9693.4941796280527</c:v>
                </c:pt>
                <c:pt idx="71" formatCode="#,##0">
                  <c:v>9874.3369202272479</c:v>
                </c:pt>
                <c:pt idx="72" formatCode="#,##0">
                  <c:v>10058.437766842668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8DC-4595-A177-B1F41A5E4AC2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1,2</c:v>
                </c:pt>
              </c:strCache>
            </c:strRef>
          </c:tx>
          <c:spPr>
            <a:ln w="28575" cap="rnd">
              <a:solidFill>
                <a:srgbClr val="C00000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Sheet1!$B$1:$BV$1</c:f>
              <c:strCache>
                <c:ptCount val="73"/>
                <c:pt idx="0">
                  <c:v>01.01.2021</c:v>
                </c:pt>
                <c:pt idx="1">
                  <c:v>02.01.2021</c:v>
                </c:pt>
                <c:pt idx="2">
                  <c:v>03.01.2021</c:v>
                </c:pt>
                <c:pt idx="3">
                  <c:v>04.01.2021</c:v>
                </c:pt>
                <c:pt idx="4">
                  <c:v>05.01.2021</c:v>
                </c:pt>
                <c:pt idx="5">
                  <c:v>06.01.2021</c:v>
                </c:pt>
                <c:pt idx="6">
                  <c:v>07.01.2021</c:v>
                </c:pt>
                <c:pt idx="7">
                  <c:v>08.01.2021</c:v>
                </c:pt>
                <c:pt idx="8">
                  <c:v>09.01.2021</c:v>
                </c:pt>
                <c:pt idx="9">
                  <c:v>10.01.2021</c:v>
                </c:pt>
                <c:pt idx="10">
                  <c:v>11.01.2021</c:v>
                </c:pt>
                <c:pt idx="11">
                  <c:v>12.01.2021</c:v>
                </c:pt>
                <c:pt idx="12">
                  <c:v>13.01.2021</c:v>
                </c:pt>
                <c:pt idx="13">
                  <c:v>14.01.2021</c:v>
                </c:pt>
                <c:pt idx="14">
                  <c:v>15.01.2021</c:v>
                </c:pt>
                <c:pt idx="15">
                  <c:v>16.01.2021</c:v>
                </c:pt>
                <c:pt idx="16">
                  <c:v>17.01.2021</c:v>
                </c:pt>
                <c:pt idx="17">
                  <c:v>18.01.2021</c:v>
                </c:pt>
                <c:pt idx="18">
                  <c:v>19.01.2021</c:v>
                </c:pt>
                <c:pt idx="19">
                  <c:v>20.01.2021</c:v>
                </c:pt>
                <c:pt idx="20">
                  <c:v>21.01.2021</c:v>
                </c:pt>
                <c:pt idx="21">
                  <c:v>22.01.2021</c:v>
                </c:pt>
                <c:pt idx="22">
                  <c:v>23.01.2021</c:v>
                </c:pt>
                <c:pt idx="23">
                  <c:v>24.01.2021</c:v>
                </c:pt>
                <c:pt idx="24">
                  <c:v>25.01.2021</c:v>
                </c:pt>
                <c:pt idx="25">
                  <c:v>26.01.2021</c:v>
                </c:pt>
                <c:pt idx="26">
                  <c:v>27.01.2021</c:v>
                </c:pt>
                <c:pt idx="27">
                  <c:v>28.01.2021</c:v>
                </c:pt>
                <c:pt idx="28">
                  <c:v>29.01.2021</c:v>
                </c:pt>
                <c:pt idx="29">
                  <c:v>30.01.2021</c:v>
                </c:pt>
                <c:pt idx="30">
                  <c:v>31.01.2021</c:v>
                </c:pt>
                <c:pt idx="31">
                  <c:v>01.02.2021</c:v>
                </c:pt>
                <c:pt idx="32">
                  <c:v>02.02.2021</c:v>
                </c:pt>
                <c:pt idx="33">
                  <c:v>03.02.2021</c:v>
                </c:pt>
                <c:pt idx="34">
                  <c:v>04.02.2021</c:v>
                </c:pt>
                <c:pt idx="35">
                  <c:v>05.02.2021</c:v>
                </c:pt>
                <c:pt idx="36">
                  <c:v>06.02.2021</c:v>
                </c:pt>
                <c:pt idx="37">
                  <c:v>07.02.2021</c:v>
                </c:pt>
                <c:pt idx="38">
                  <c:v>08.02.2021</c:v>
                </c:pt>
                <c:pt idx="39">
                  <c:v>09.02.2021</c:v>
                </c:pt>
                <c:pt idx="40">
                  <c:v>10.02.2021</c:v>
                </c:pt>
                <c:pt idx="41">
                  <c:v>11.02.2021</c:v>
                </c:pt>
                <c:pt idx="42">
                  <c:v>12.02.2021</c:v>
                </c:pt>
                <c:pt idx="43">
                  <c:v>13.02.2021</c:v>
                </c:pt>
                <c:pt idx="44">
                  <c:v>14.02.2021</c:v>
                </c:pt>
                <c:pt idx="45">
                  <c:v>15.02.2021</c:v>
                </c:pt>
                <c:pt idx="46">
                  <c:v>16.02.2021</c:v>
                </c:pt>
                <c:pt idx="47">
                  <c:v>17.02.2021</c:v>
                </c:pt>
                <c:pt idx="48">
                  <c:v>18.02.2021</c:v>
                </c:pt>
                <c:pt idx="49">
                  <c:v>19.02.2021</c:v>
                </c:pt>
                <c:pt idx="50">
                  <c:v>20.02.2021</c:v>
                </c:pt>
                <c:pt idx="51">
                  <c:v>21.02.2021</c:v>
                </c:pt>
                <c:pt idx="52">
                  <c:v>22.02.2021</c:v>
                </c:pt>
                <c:pt idx="53">
                  <c:v>23.02.2021</c:v>
                </c:pt>
                <c:pt idx="54">
                  <c:v>24.02.2021</c:v>
                </c:pt>
                <c:pt idx="55">
                  <c:v>25.02.2021</c:v>
                </c:pt>
                <c:pt idx="56">
                  <c:v>26.02.2021</c:v>
                </c:pt>
                <c:pt idx="57">
                  <c:v>27.02.2021</c:v>
                </c:pt>
                <c:pt idx="58">
                  <c:v>28.02.2021</c:v>
                </c:pt>
                <c:pt idx="59">
                  <c:v>01.03.2021</c:v>
                </c:pt>
                <c:pt idx="60">
                  <c:v>02.03.2021</c:v>
                </c:pt>
                <c:pt idx="61">
                  <c:v>03.03.2021</c:v>
                </c:pt>
                <c:pt idx="62">
                  <c:v>04.03.2021</c:v>
                </c:pt>
                <c:pt idx="63">
                  <c:v>05.03.2021</c:v>
                </c:pt>
                <c:pt idx="64">
                  <c:v>06.03.2021</c:v>
                </c:pt>
                <c:pt idx="65">
                  <c:v>07.03.2021</c:v>
                </c:pt>
                <c:pt idx="66">
                  <c:v>08.03.2021</c:v>
                </c:pt>
                <c:pt idx="67">
                  <c:v>09.03.2021</c:v>
                </c:pt>
                <c:pt idx="68">
                  <c:v>10.03.2021</c:v>
                </c:pt>
                <c:pt idx="69">
                  <c:v>11.03.2021</c:v>
                </c:pt>
                <c:pt idx="70">
                  <c:v>12.03.2021</c:v>
                </c:pt>
                <c:pt idx="71">
                  <c:v>13.03.2021</c:v>
                </c:pt>
                <c:pt idx="72">
                  <c:v>14.03.2021</c:v>
                </c:pt>
              </c:strCache>
            </c:strRef>
          </c:cat>
          <c:val>
            <c:numRef>
              <c:f>Sheet1!$B$4:$BV$4</c:f>
              <c:numCache>
                <c:formatCode>General</c:formatCode>
                <c:ptCount val="73"/>
                <c:pt idx="49" formatCode="#,##0">
                  <c:v>6659.6154455943533</c:v>
                </c:pt>
                <c:pt idx="50" formatCode="#,##0">
                  <c:v>6764.8777222176132</c:v>
                </c:pt>
                <c:pt idx="51" formatCode="#,##0">
                  <c:v>6895.4494539466959</c:v>
                </c:pt>
                <c:pt idx="52" formatCode="#,##0">
                  <c:v>7044.1169989352102</c:v>
                </c:pt>
                <c:pt idx="53" formatCode="#,##0">
                  <c:v>7204.8717328998009</c:v>
                </c:pt>
                <c:pt idx="54" formatCode="#,##0">
                  <c:v>7381.3264133255061</c:v>
                </c:pt>
                <c:pt idx="55" formatCode="#,##0">
                  <c:v>7574.5921651194185</c:v>
                </c:pt>
                <c:pt idx="56" formatCode="#,##0">
                  <c:v>7782.9613685191089</c:v>
                </c:pt>
                <c:pt idx="57" formatCode="#,##0">
                  <c:v>8008.0186373907427</c:v>
                </c:pt>
                <c:pt idx="58" formatCode="#,##0">
                  <c:v>8247.6915633853259</c:v>
                </c:pt>
                <c:pt idx="59" formatCode="#,##0">
                  <c:v>8498.9990078418941</c:v>
                </c:pt>
                <c:pt idx="60" formatCode="#,##0">
                  <c:v>8761.7813808140127</c:v>
                </c:pt>
                <c:pt idx="61" formatCode="#,##0">
                  <c:v>9038.6529267810856</c:v>
                </c:pt>
                <c:pt idx="62" formatCode="#,##0">
                  <c:v>9330.5867526346938</c:v>
                </c:pt>
                <c:pt idx="63" formatCode="#,##0">
                  <c:v>9638.0266716825136</c:v>
                </c:pt>
                <c:pt idx="64" formatCode="#,##0">
                  <c:v>9960.0164651868945</c:v>
                </c:pt>
                <c:pt idx="65" formatCode="#,##0">
                  <c:v>10295.105862985723</c:v>
                </c:pt>
                <c:pt idx="66" formatCode="#,##0">
                  <c:v>10642.154917756741</c:v>
                </c:pt>
                <c:pt idx="67" formatCode="#,##0">
                  <c:v>11002.112945330127</c:v>
                </c:pt>
                <c:pt idx="68" formatCode="#,##0">
                  <c:v>11376.384814996483</c:v>
                </c:pt>
                <c:pt idx="69" formatCode="#,##0">
                  <c:v>11765.141422878985</c:v>
                </c:pt>
                <c:pt idx="70" formatCode="#,##0">
                  <c:v>12168.535603923207</c:v>
                </c:pt>
                <c:pt idx="71" formatCode="#,##0">
                  <c:v>12586.687689759254</c:v>
                </c:pt>
                <c:pt idx="72" formatCode="#,##0">
                  <c:v>13019.93442945555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8DC-4595-A177-B1F41A5E4AC2}"/>
            </c:ext>
          </c:extLst>
        </c:ser>
        <c:ser>
          <c:idx val="4"/>
          <c:order val="2"/>
          <c:tx>
            <c:strRef>
              <c:f>Sheet1!$A$6</c:f>
              <c:strCache>
                <c:ptCount val="1"/>
                <c:pt idx="0">
                  <c:v>x</c:v>
                </c:pt>
              </c:strCache>
            </c:strRef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strRef>
              <c:f>Sheet1!$B$1:$BV$1</c:f>
              <c:strCache>
                <c:ptCount val="73"/>
                <c:pt idx="0">
                  <c:v>01.01.2021</c:v>
                </c:pt>
                <c:pt idx="1">
                  <c:v>02.01.2021</c:v>
                </c:pt>
                <c:pt idx="2">
                  <c:v>03.01.2021</c:v>
                </c:pt>
                <c:pt idx="3">
                  <c:v>04.01.2021</c:v>
                </c:pt>
                <c:pt idx="4">
                  <c:v>05.01.2021</c:v>
                </c:pt>
                <c:pt idx="5">
                  <c:v>06.01.2021</c:v>
                </c:pt>
                <c:pt idx="6">
                  <c:v>07.01.2021</c:v>
                </c:pt>
                <c:pt idx="7">
                  <c:v>08.01.2021</c:v>
                </c:pt>
                <c:pt idx="8">
                  <c:v>09.01.2021</c:v>
                </c:pt>
                <c:pt idx="9">
                  <c:v>10.01.2021</c:v>
                </c:pt>
                <c:pt idx="10">
                  <c:v>11.01.2021</c:v>
                </c:pt>
                <c:pt idx="11">
                  <c:v>12.01.2021</c:v>
                </c:pt>
                <c:pt idx="12">
                  <c:v>13.01.2021</c:v>
                </c:pt>
                <c:pt idx="13">
                  <c:v>14.01.2021</c:v>
                </c:pt>
                <c:pt idx="14">
                  <c:v>15.01.2021</c:v>
                </c:pt>
                <c:pt idx="15">
                  <c:v>16.01.2021</c:v>
                </c:pt>
                <c:pt idx="16">
                  <c:v>17.01.2021</c:v>
                </c:pt>
                <c:pt idx="17">
                  <c:v>18.01.2021</c:v>
                </c:pt>
                <c:pt idx="18">
                  <c:v>19.01.2021</c:v>
                </c:pt>
                <c:pt idx="19">
                  <c:v>20.01.2021</c:v>
                </c:pt>
                <c:pt idx="20">
                  <c:v>21.01.2021</c:v>
                </c:pt>
                <c:pt idx="21">
                  <c:v>22.01.2021</c:v>
                </c:pt>
                <c:pt idx="22">
                  <c:v>23.01.2021</c:v>
                </c:pt>
                <c:pt idx="23">
                  <c:v>24.01.2021</c:v>
                </c:pt>
                <c:pt idx="24">
                  <c:v>25.01.2021</c:v>
                </c:pt>
                <c:pt idx="25">
                  <c:v>26.01.2021</c:v>
                </c:pt>
                <c:pt idx="26">
                  <c:v>27.01.2021</c:v>
                </c:pt>
                <c:pt idx="27">
                  <c:v>28.01.2021</c:v>
                </c:pt>
                <c:pt idx="28">
                  <c:v>29.01.2021</c:v>
                </c:pt>
                <c:pt idx="29">
                  <c:v>30.01.2021</c:v>
                </c:pt>
                <c:pt idx="30">
                  <c:v>31.01.2021</c:v>
                </c:pt>
                <c:pt idx="31">
                  <c:v>01.02.2021</c:v>
                </c:pt>
                <c:pt idx="32">
                  <c:v>02.02.2021</c:v>
                </c:pt>
                <c:pt idx="33">
                  <c:v>03.02.2021</c:v>
                </c:pt>
                <c:pt idx="34">
                  <c:v>04.02.2021</c:v>
                </c:pt>
                <c:pt idx="35">
                  <c:v>05.02.2021</c:v>
                </c:pt>
                <c:pt idx="36">
                  <c:v>06.02.2021</c:v>
                </c:pt>
                <c:pt idx="37">
                  <c:v>07.02.2021</c:v>
                </c:pt>
                <c:pt idx="38">
                  <c:v>08.02.2021</c:v>
                </c:pt>
                <c:pt idx="39">
                  <c:v>09.02.2021</c:v>
                </c:pt>
                <c:pt idx="40">
                  <c:v>10.02.2021</c:v>
                </c:pt>
                <c:pt idx="41">
                  <c:v>11.02.2021</c:v>
                </c:pt>
                <c:pt idx="42">
                  <c:v>12.02.2021</c:v>
                </c:pt>
                <c:pt idx="43">
                  <c:v>13.02.2021</c:v>
                </c:pt>
                <c:pt idx="44">
                  <c:v>14.02.2021</c:v>
                </c:pt>
                <c:pt idx="45">
                  <c:v>15.02.2021</c:v>
                </c:pt>
                <c:pt idx="46">
                  <c:v>16.02.2021</c:v>
                </c:pt>
                <c:pt idx="47">
                  <c:v>17.02.2021</c:v>
                </c:pt>
                <c:pt idx="48">
                  <c:v>18.02.2021</c:v>
                </c:pt>
                <c:pt idx="49">
                  <c:v>19.02.2021</c:v>
                </c:pt>
                <c:pt idx="50">
                  <c:v>20.02.2021</c:v>
                </c:pt>
                <c:pt idx="51">
                  <c:v>21.02.2021</c:v>
                </c:pt>
                <c:pt idx="52">
                  <c:v>22.02.2021</c:v>
                </c:pt>
                <c:pt idx="53">
                  <c:v>23.02.2021</c:v>
                </c:pt>
                <c:pt idx="54">
                  <c:v>24.02.2021</c:v>
                </c:pt>
                <c:pt idx="55">
                  <c:v>25.02.2021</c:v>
                </c:pt>
                <c:pt idx="56">
                  <c:v>26.02.2021</c:v>
                </c:pt>
                <c:pt idx="57">
                  <c:v>27.02.2021</c:v>
                </c:pt>
                <c:pt idx="58">
                  <c:v>28.02.2021</c:v>
                </c:pt>
                <c:pt idx="59">
                  <c:v>01.03.2021</c:v>
                </c:pt>
                <c:pt idx="60">
                  <c:v>02.03.2021</c:v>
                </c:pt>
                <c:pt idx="61">
                  <c:v>03.03.2021</c:v>
                </c:pt>
                <c:pt idx="62">
                  <c:v>04.03.2021</c:v>
                </c:pt>
                <c:pt idx="63">
                  <c:v>05.03.2021</c:v>
                </c:pt>
                <c:pt idx="64">
                  <c:v>06.03.2021</c:v>
                </c:pt>
                <c:pt idx="65">
                  <c:v>07.03.2021</c:v>
                </c:pt>
                <c:pt idx="66">
                  <c:v>08.03.2021</c:v>
                </c:pt>
                <c:pt idx="67">
                  <c:v>09.03.2021</c:v>
                </c:pt>
                <c:pt idx="68">
                  <c:v>10.03.2021</c:v>
                </c:pt>
                <c:pt idx="69">
                  <c:v>11.03.2021</c:v>
                </c:pt>
                <c:pt idx="70">
                  <c:v>12.03.2021</c:v>
                </c:pt>
                <c:pt idx="71">
                  <c:v>13.03.2021</c:v>
                </c:pt>
                <c:pt idx="72">
                  <c:v>14.03.2021</c:v>
                </c:pt>
              </c:strCache>
            </c:strRef>
          </c:cat>
          <c:val>
            <c:numRef>
              <c:f>Sheet1!$B$6:$BV$6</c:f>
              <c:numCache>
                <c:formatCode>#,##0</c:formatCode>
                <c:ptCount val="73"/>
                <c:pt idx="0">
                  <c:v>8155</c:v>
                </c:pt>
                <c:pt idx="1">
                  <c:v>8155</c:v>
                </c:pt>
                <c:pt idx="2">
                  <c:v>8155</c:v>
                </c:pt>
                <c:pt idx="3">
                  <c:v>8155</c:v>
                </c:pt>
                <c:pt idx="4">
                  <c:v>8155</c:v>
                </c:pt>
                <c:pt idx="5">
                  <c:v>8155</c:v>
                </c:pt>
                <c:pt idx="6">
                  <c:v>8155</c:v>
                </c:pt>
                <c:pt idx="7">
                  <c:v>8155</c:v>
                </c:pt>
                <c:pt idx="8">
                  <c:v>8155</c:v>
                </c:pt>
                <c:pt idx="9">
                  <c:v>8155</c:v>
                </c:pt>
                <c:pt idx="10">
                  <c:v>8155</c:v>
                </c:pt>
                <c:pt idx="11">
                  <c:v>8155</c:v>
                </c:pt>
                <c:pt idx="12">
                  <c:v>8155</c:v>
                </c:pt>
                <c:pt idx="13">
                  <c:v>8155</c:v>
                </c:pt>
                <c:pt idx="14">
                  <c:v>8155</c:v>
                </c:pt>
                <c:pt idx="15">
                  <c:v>8155</c:v>
                </c:pt>
                <c:pt idx="16">
                  <c:v>8155</c:v>
                </c:pt>
                <c:pt idx="17">
                  <c:v>8155</c:v>
                </c:pt>
                <c:pt idx="18">
                  <c:v>8155</c:v>
                </c:pt>
                <c:pt idx="19">
                  <c:v>8155</c:v>
                </c:pt>
                <c:pt idx="20">
                  <c:v>8155</c:v>
                </c:pt>
                <c:pt idx="21">
                  <c:v>8155</c:v>
                </c:pt>
                <c:pt idx="22">
                  <c:v>8155</c:v>
                </c:pt>
                <c:pt idx="23">
                  <c:v>8155</c:v>
                </c:pt>
                <c:pt idx="24">
                  <c:v>8155</c:v>
                </c:pt>
                <c:pt idx="25">
                  <c:v>8155</c:v>
                </c:pt>
                <c:pt idx="26">
                  <c:v>8155</c:v>
                </c:pt>
                <c:pt idx="27">
                  <c:v>8155</c:v>
                </c:pt>
                <c:pt idx="28">
                  <c:v>8155</c:v>
                </c:pt>
                <c:pt idx="29">
                  <c:v>8155</c:v>
                </c:pt>
                <c:pt idx="30">
                  <c:v>8155</c:v>
                </c:pt>
                <c:pt idx="31">
                  <c:v>8155</c:v>
                </c:pt>
                <c:pt idx="32">
                  <c:v>8155</c:v>
                </c:pt>
                <c:pt idx="33">
                  <c:v>8155</c:v>
                </c:pt>
                <c:pt idx="34">
                  <c:v>8155</c:v>
                </c:pt>
                <c:pt idx="35">
                  <c:v>8155</c:v>
                </c:pt>
                <c:pt idx="36">
                  <c:v>8155</c:v>
                </c:pt>
                <c:pt idx="37">
                  <c:v>8155</c:v>
                </c:pt>
                <c:pt idx="38">
                  <c:v>8155</c:v>
                </c:pt>
                <c:pt idx="39">
                  <c:v>8155</c:v>
                </c:pt>
                <c:pt idx="40">
                  <c:v>8155</c:v>
                </c:pt>
                <c:pt idx="41">
                  <c:v>8155</c:v>
                </c:pt>
                <c:pt idx="42">
                  <c:v>8155</c:v>
                </c:pt>
                <c:pt idx="43">
                  <c:v>8155</c:v>
                </c:pt>
                <c:pt idx="44">
                  <c:v>8155</c:v>
                </c:pt>
                <c:pt idx="45">
                  <c:v>8155</c:v>
                </c:pt>
                <c:pt idx="46">
                  <c:v>8155</c:v>
                </c:pt>
                <c:pt idx="47">
                  <c:v>8155</c:v>
                </c:pt>
                <c:pt idx="48">
                  <c:v>8155</c:v>
                </c:pt>
                <c:pt idx="49">
                  <c:v>8155</c:v>
                </c:pt>
                <c:pt idx="50">
                  <c:v>8155</c:v>
                </c:pt>
                <c:pt idx="51">
                  <c:v>8155</c:v>
                </c:pt>
                <c:pt idx="52">
                  <c:v>8155</c:v>
                </c:pt>
                <c:pt idx="53">
                  <c:v>8155</c:v>
                </c:pt>
                <c:pt idx="54">
                  <c:v>8155</c:v>
                </c:pt>
                <c:pt idx="55">
                  <c:v>8155</c:v>
                </c:pt>
                <c:pt idx="56">
                  <c:v>8155</c:v>
                </c:pt>
                <c:pt idx="57">
                  <c:v>8155</c:v>
                </c:pt>
                <c:pt idx="58">
                  <c:v>8155</c:v>
                </c:pt>
                <c:pt idx="59">
                  <c:v>8155</c:v>
                </c:pt>
                <c:pt idx="60">
                  <c:v>8155</c:v>
                </c:pt>
                <c:pt idx="61">
                  <c:v>8155</c:v>
                </c:pt>
                <c:pt idx="62">
                  <c:v>8155</c:v>
                </c:pt>
                <c:pt idx="63">
                  <c:v>8155</c:v>
                </c:pt>
                <c:pt idx="64">
                  <c:v>8155</c:v>
                </c:pt>
                <c:pt idx="65">
                  <c:v>8155</c:v>
                </c:pt>
                <c:pt idx="66">
                  <c:v>8155</c:v>
                </c:pt>
                <c:pt idx="67">
                  <c:v>8155</c:v>
                </c:pt>
                <c:pt idx="68">
                  <c:v>8155</c:v>
                </c:pt>
                <c:pt idx="69">
                  <c:v>8155</c:v>
                </c:pt>
                <c:pt idx="70">
                  <c:v>8155</c:v>
                </c:pt>
                <c:pt idx="71">
                  <c:v>8155</c:v>
                </c:pt>
                <c:pt idx="72">
                  <c:v>8155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8DC-4595-A177-B1F41A5E4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catAx>
        <c:axId val="2980031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Algn val="ctr"/>
        <c:lblOffset val="100"/>
        <c:tickLblSkip val="1"/>
        <c:noMultiLvlLbl val="1"/>
      </c:catAx>
      <c:valAx>
        <c:axId val="29800353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5"/>
          <c:order val="4"/>
          <c:tx>
            <c:strRef>
              <c:f>Sheet1!$A$7</c:f>
              <c:strCache>
                <c:ptCount val="1"/>
                <c:pt idx="0">
                  <c:v>x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Sheet1!$B$1:$BV$1</c:f>
              <c:strCache>
                <c:ptCount val="73"/>
                <c:pt idx="0">
                  <c:v>01.01.2021</c:v>
                </c:pt>
                <c:pt idx="1">
                  <c:v>02.01.2021</c:v>
                </c:pt>
                <c:pt idx="2">
                  <c:v>03.01.2021</c:v>
                </c:pt>
                <c:pt idx="3">
                  <c:v>04.01.2021</c:v>
                </c:pt>
                <c:pt idx="4">
                  <c:v>05.01.2021</c:v>
                </c:pt>
                <c:pt idx="5">
                  <c:v>06.01.2021</c:v>
                </c:pt>
                <c:pt idx="6">
                  <c:v>07.01.2021</c:v>
                </c:pt>
                <c:pt idx="7">
                  <c:v>08.01.2021</c:v>
                </c:pt>
                <c:pt idx="8">
                  <c:v>09.01.2021</c:v>
                </c:pt>
                <c:pt idx="9">
                  <c:v>10.01.2021</c:v>
                </c:pt>
                <c:pt idx="10">
                  <c:v>11.01.2021</c:v>
                </c:pt>
                <c:pt idx="11">
                  <c:v>12.01.2021</c:v>
                </c:pt>
                <c:pt idx="12">
                  <c:v>13.01.2021</c:v>
                </c:pt>
                <c:pt idx="13">
                  <c:v>14.01.2021</c:v>
                </c:pt>
                <c:pt idx="14">
                  <c:v>15.01.2021</c:v>
                </c:pt>
                <c:pt idx="15">
                  <c:v>16.01.2021</c:v>
                </c:pt>
                <c:pt idx="16">
                  <c:v>17.01.2021</c:v>
                </c:pt>
                <c:pt idx="17">
                  <c:v>18.01.2021</c:v>
                </c:pt>
                <c:pt idx="18">
                  <c:v>19.01.2021</c:v>
                </c:pt>
                <c:pt idx="19">
                  <c:v>20.01.2021</c:v>
                </c:pt>
                <c:pt idx="20">
                  <c:v>21.01.2021</c:v>
                </c:pt>
                <c:pt idx="21">
                  <c:v>22.01.2021</c:v>
                </c:pt>
                <c:pt idx="22">
                  <c:v>23.01.2021</c:v>
                </c:pt>
                <c:pt idx="23">
                  <c:v>24.01.2021</c:v>
                </c:pt>
                <c:pt idx="24">
                  <c:v>25.01.2021</c:v>
                </c:pt>
                <c:pt idx="25">
                  <c:v>26.01.2021</c:v>
                </c:pt>
                <c:pt idx="26">
                  <c:v>27.01.2021</c:v>
                </c:pt>
                <c:pt idx="27">
                  <c:v>28.01.2021</c:v>
                </c:pt>
                <c:pt idx="28">
                  <c:v>29.01.2021</c:v>
                </c:pt>
                <c:pt idx="29">
                  <c:v>30.01.2021</c:v>
                </c:pt>
                <c:pt idx="30">
                  <c:v>31.01.2021</c:v>
                </c:pt>
                <c:pt idx="31">
                  <c:v>01.02.2021</c:v>
                </c:pt>
                <c:pt idx="32">
                  <c:v>02.02.2021</c:v>
                </c:pt>
                <c:pt idx="33">
                  <c:v>03.02.2021</c:v>
                </c:pt>
                <c:pt idx="34">
                  <c:v>04.02.2021</c:v>
                </c:pt>
                <c:pt idx="35">
                  <c:v>05.02.2021</c:v>
                </c:pt>
                <c:pt idx="36">
                  <c:v>06.02.2021</c:v>
                </c:pt>
                <c:pt idx="37">
                  <c:v>07.02.2021</c:v>
                </c:pt>
                <c:pt idx="38">
                  <c:v>08.02.2021</c:v>
                </c:pt>
                <c:pt idx="39">
                  <c:v>09.02.2021</c:v>
                </c:pt>
                <c:pt idx="40">
                  <c:v>10.02.2021</c:v>
                </c:pt>
                <c:pt idx="41">
                  <c:v>11.02.2021</c:v>
                </c:pt>
                <c:pt idx="42">
                  <c:v>12.02.2021</c:v>
                </c:pt>
                <c:pt idx="43">
                  <c:v>13.02.2021</c:v>
                </c:pt>
                <c:pt idx="44">
                  <c:v>14.02.2021</c:v>
                </c:pt>
                <c:pt idx="45">
                  <c:v>15.02.2021</c:v>
                </c:pt>
                <c:pt idx="46">
                  <c:v>16.02.2021</c:v>
                </c:pt>
                <c:pt idx="47">
                  <c:v>17.02.2021</c:v>
                </c:pt>
                <c:pt idx="48">
                  <c:v>18.02.2021</c:v>
                </c:pt>
                <c:pt idx="49">
                  <c:v>19.02.2021</c:v>
                </c:pt>
                <c:pt idx="50">
                  <c:v>20.02.2021</c:v>
                </c:pt>
                <c:pt idx="51">
                  <c:v>21.02.2021</c:v>
                </c:pt>
                <c:pt idx="52">
                  <c:v>22.02.2021</c:v>
                </c:pt>
                <c:pt idx="53">
                  <c:v>23.02.2021</c:v>
                </c:pt>
                <c:pt idx="54">
                  <c:v>24.02.2021</c:v>
                </c:pt>
                <c:pt idx="55">
                  <c:v>25.02.2021</c:v>
                </c:pt>
                <c:pt idx="56">
                  <c:v>26.02.2021</c:v>
                </c:pt>
                <c:pt idx="57">
                  <c:v>27.02.2021</c:v>
                </c:pt>
                <c:pt idx="58">
                  <c:v>28.02.2021</c:v>
                </c:pt>
                <c:pt idx="59">
                  <c:v>01.03.2021</c:v>
                </c:pt>
                <c:pt idx="60">
                  <c:v>02.03.2021</c:v>
                </c:pt>
                <c:pt idx="61">
                  <c:v>03.03.2021</c:v>
                </c:pt>
                <c:pt idx="62">
                  <c:v>04.03.2021</c:v>
                </c:pt>
                <c:pt idx="63">
                  <c:v>05.03.2021</c:v>
                </c:pt>
                <c:pt idx="64">
                  <c:v>06.03.2021</c:v>
                </c:pt>
                <c:pt idx="65">
                  <c:v>07.03.2021</c:v>
                </c:pt>
                <c:pt idx="66">
                  <c:v>08.03.2021</c:v>
                </c:pt>
                <c:pt idx="67">
                  <c:v>09.03.2021</c:v>
                </c:pt>
                <c:pt idx="68">
                  <c:v>10.03.2021</c:v>
                </c:pt>
                <c:pt idx="69">
                  <c:v>11.03.2021</c:v>
                </c:pt>
                <c:pt idx="70">
                  <c:v>12.03.2021</c:v>
                </c:pt>
                <c:pt idx="71">
                  <c:v>13.03.2021</c:v>
                </c:pt>
                <c:pt idx="72">
                  <c:v>14.03.2021</c:v>
                </c:pt>
              </c:strCache>
            </c:strRef>
          </c:cat>
          <c:val>
            <c:numRef>
              <c:f>Sheet1!$B$7:$BV$7</c:f>
              <c:numCache>
                <c:formatCode>#,##0</c:formatCode>
                <c:ptCount val="73"/>
                <c:pt idx="0">
                  <c:v>947</c:v>
                </c:pt>
                <c:pt idx="1">
                  <c:v>957</c:v>
                </c:pt>
                <c:pt idx="2">
                  <c:v>1002</c:v>
                </c:pt>
                <c:pt idx="3">
                  <c:v>1088</c:v>
                </c:pt>
                <c:pt idx="4">
                  <c:v>1109</c:v>
                </c:pt>
                <c:pt idx="5">
                  <c:v>1147</c:v>
                </c:pt>
                <c:pt idx="6">
                  <c:v>1146</c:v>
                </c:pt>
                <c:pt idx="7">
                  <c:v>1140</c:v>
                </c:pt>
                <c:pt idx="8">
                  <c:v>1145</c:v>
                </c:pt>
                <c:pt idx="9">
                  <c:v>1171</c:v>
                </c:pt>
                <c:pt idx="10">
                  <c:v>1184</c:v>
                </c:pt>
                <c:pt idx="11">
                  <c:v>1169</c:v>
                </c:pt>
                <c:pt idx="12">
                  <c:v>1167</c:v>
                </c:pt>
                <c:pt idx="13">
                  <c:v>1175</c:v>
                </c:pt>
                <c:pt idx="14">
                  <c:v>1166</c:v>
                </c:pt>
                <c:pt idx="15">
                  <c:v>1155</c:v>
                </c:pt>
                <c:pt idx="16">
                  <c:v>1127</c:v>
                </c:pt>
                <c:pt idx="17">
                  <c:v>1152</c:v>
                </c:pt>
                <c:pt idx="18">
                  <c:v>1133</c:v>
                </c:pt>
                <c:pt idx="19">
                  <c:v>1107</c:v>
                </c:pt>
                <c:pt idx="20">
                  <c:v>1100</c:v>
                </c:pt>
                <c:pt idx="21">
                  <c:v>1105</c:v>
                </c:pt>
                <c:pt idx="22">
                  <c:v>1087</c:v>
                </c:pt>
                <c:pt idx="23">
                  <c:v>1055</c:v>
                </c:pt>
                <c:pt idx="24">
                  <c:v>1077</c:v>
                </c:pt>
                <c:pt idx="25">
                  <c:v>1045</c:v>
                </c:pt>
                <c:pt idx="26">
                  <c:v>1037</c:v>
                </c:pt>
                <c:pt idx="27">
                  <c:v>1017</c:v>
                </c:pt>
                <c:pt idx="28">
                  <c:v>1017</c:v>
                </c:pt>
                <c:pt idx="29">
                  <c:v>1021</c:v>
                </c:pt>
                <c:pt idx="30">
                  <c:v>1039</c:v>
                </c:pt>
                <c:pt idx="31">
                  <c:v>1078</c:v>
                </c:pt>
                <c:pt idx="32">
                  <c:v>1087</c:v>
                </c:pt>
                <c:pt idx="33">
                  <c:v>1076</c:v>
                </c:pt>
                <c:pt idx="34">
                  <c:v>1104</c:v>
                </c:pt>
                <c:pt idx="35">
                  <c:v>1088</c:v>
                </c:pt>
                <c:pt idx="36">
                  <c:v>1072</c:v>
                </c:pt>
                <c:pt idx="37">
                  <c:v>1098</c:v>
                </c:pt>
                <c:pt idx="38">
                  <c:v>1107</c:v>
                </c:pt>
                <c:pt idx="39">
                  <c:v>1091</c:v>
                </c:pt>
                <c:pt idx="40">
                  <c:v>1104</c:v>
                </c:pt>
                <c:pt idx="41">
                  <c:v>1112</c:v>
                </c:pt>
                <c:pt idx="42">
                  <c:v>1108</c:v>
                </c:pt>
                <c:pt idx="43">
                  <c:v>1103</c:v>
                </c:pt>
                <c:pt idx="44">
                  <c:v>1143</c:v>
                </c:pt>
                <c:pt idx="45">
                  <c:v>1166</c:v>
                </c:pt>
                <c:pt idx="46">
                  <c:v>1210</c:v>
                </c:pt>
                <c:pt idx="47">
                  <c:v>1239</c:v>
                </c:pt>
                <c:pt idx="48">
                  <c:v>1266</c:v>
                </c:pt>
                <c:pt idx="49">
                  <c:v>1268</c:v>
                </c:pt>
                <c:pt idx="50">
                  <c:v>1268</c:v>
                </c:pt>
                <c:pt idx="51">
                  <c:v>1280</c:v>
                </c:pt>
                <c:pt idx="52">
                  <c:v>1363</c:v>
                </c:pt>
                <c:pt idx="53">
                  <c:v>1389</c:v>
                </c:pt>
                <c:pt idx="54">
                  <c:v>1404</c:v>
                </c:pt>
                <c:pt idx="55">
                  <c:v>1457</c:v>
                </c:pt>
                <c:pt idx="56">
                  <c:v>1435</c:v>
                </c:pt>
                <c:pt idx="57">
                  <c:v>1460</c:v>
                </c:pt>
                <c:pt idx="58">
                  <c:v>1496</c:v>
                </c:pt>
                <c:pt idx="59">
                  <c:v>1579</c:v>
                </c:pt>
                <c:pt idx="60">
                  <c:v>1592</c:v>
                </c:pt>
                <c:pt idx="61">
                  <c:v>1625</c:v>
                </c:pt>
                <c:pt idx="62">
                  <c:v>1646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25-465A-B9E0-001FB166A0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2"/>
          <c:order val="0"/>
          <c:tx>
            <c:strRef>
              <c:f>Sheet1!$A$3</c:f>
              <c:strCache>
                <c:ptCount val="1"/>
                <c:pt idx="0">
                  <c:v>1,1</c:v>
                </c:pt>
              </c:strCache>
            </c:strRef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Sheet1!$B$1:$BV$1</c:f>
              <c:strCache>
                <c:ptCount val="73"/>
                <c:pt idx="0">
                  <c:v>01.01.2021</c:v>
                </c:pt>
                <c:pt idx="1">
                  <c:v>02.01.2021</c:v>
                </c:pt>
                <c:pt idx="2">
                  <c:v>03.01.2021</c:v>
                </c:pt>
                <c:pt idx="3">
                  <c:v>04.01.2021</c:v>
                </c:pt>
                <c:pt idx="4">
                  <c:v>05.01.2021</c:v>
                </c:pt>
                <c:pt idx="5">
                  <c:v>06.01.2021</c:v>
                </c:pt>
                <c:pt idx="6">
                  <c:v>07.01.2021</c:v>
                </c:pt>
                <c:pt idx="7">
                  <c:v>08.01.2021</c:v>
                </c:pt>
                <c:pt idx="8">
                  <c:v>09.01.2021</c:v>
                </c:pt>
                <c:pt idx="9">
                  <c:v>10.01.2021</c:v>
                </c:pt>
                <c:pt idx="10">
                  <c:v>11.01.2021</c:v>
                </c:pt>
                <c:pt idx="11">
                  <c:v>12.01.2021</c:v>
                </c:pt>
                <c:pt idx="12">
                  <c:v>13.01.2021</c:v>
                </c:pt>
                <c:pt idx="13">
                  <c:v>14.01.2021</c:v>
                </c:pt>
                <c:pt idx="14">
                  <c:v>15.01.2021</c:v>
                </c:pt>
                <c:pt idx="15">
                  <c:v>16.01.2021</c:v>
                </c:pt>
                <c:pt idx="16">
                  <c:v>17.01.2021</c:v>
                </c:pt>
                <c:pt idx="17">
                  <c:v>18.01.2021</c:v>
                </c:pt>
                <c:pt idx="18">
                  <c:v>19.01.2021</c:v>
                </c:pt>
                <c:pt idx="19">
                  <c:v>20.01.2021</c:v>
                </c:pt>
                <c:pt idx="20">
                  <c:v>21.01.2021</c:v>
                </c:pt>
                <c:pt idx="21">
                  <c:v>22.01.2021</c:v>
                </c:pt>
                <c:pt idx="22">
                  <c:v>23.01.2021</c:v>
                </c:pt>
                <c:pt idx="23">
                  <c:v>24.01.2021</c:v>
                </c:pt>
                <c:pt idx="24">
                  <c:v>25.01.2021</c:v>
                </c:pt>
                <c:pt idx="25">
                  <c:v>26.01.2021</c:v>
                </c:pt>
                <c:pt idx="26">
                  <c:v>27.01.2021</c:v>
                </c:pt>
                <c:pt idx="27">
                  <c:v>28.01.2021</c:v>
                </c:pt>
                <c:pt idx="28">
                  <c:v>29.01.2021</c:v>
                </c:pt>
                <c:pt idx="29">
                  <c:v>30.01.2021</c:v>
                </c:pt>
                <c:pt idx="30">
                  <c:v>31.01.2021</c:v>
                </c:pt>
                <c:pt idx="31">
                  <c:v>01.02.2021</c:v>
                </c:pt>
                <c:pt idx="32">
                  <c:v>02.02.2021</c:v>
                </c:pt>
                <c:pt idx="33">
                  <c:v>03.02.2021</c:v>
                </c:pt>
                <c:pt idx="34">
                  <c:v>04.02.2021</c:v>
                </c:pt>
                <c:pt idx="35">
                  <c:v>05.02.2021</c:v>
                </c:pt>
                <c:pt idx="36">
                  <c:v>06.02.2021</c:v>
                </c:pt>
                <c:pt idx="37">
                  <c:v>07.02.2021</c:v>
                </c:pt>
                <c:pt idx="38">
                  <c:v>08.02.2021</c:v>
                </c:pt>
                <c:pt idx="39">
                  <c:v>09.02.2021</c:v>
                </c:pt>
                <c:pt idx="40">
                  <c:v>10.02.2021</c:v>
                </c:pt>
                <c:pt idx="41">
                  <c:v>11.02.2021</c:v>
                </c:pt>
                <c:pt idx="42">
                  <c:v>12.02.2021</c:v>
                </c:pt>
                <c:pt idx="43">
                  <c:v>13.02.2021</c:v>
                </c:pt>
                <c:pt idx="44">
                  <c:v>14.02.2021</c:v>
                </c:pt>
                <c:pt idx="45">
                  <c:v>15.02.2021</c:v>
                </c:pt>
                <c:pt idx="46">
                  <c:v>16.02.2021</c:v>
                </c:pt>
                <c:pt idx="47">
                  <c:v>17.02.2021</c:v>
                </c:pt>
                <c:pt idx="48">
                  <c:v>18.02.2021</c:v>
                </c:pt>
                <c:pt idx="49">
                  <c:v>19.02.2021</c:v>
                </c:pt>
                <c:pt idx="50">
                  <c:v>20.02.2021</c:v>
                </c:pt>
                <c:pt idx="51">
                  <c:v>21.02.2021</c:v>
                </c:pt>
                <c:pt idx="52">
                  <c:v>22.02.2021</c:v>
                </c:pt>
                <c:pt idx="53">
                  <c:v>23.02.2021</c:v>
                </c:pt>
                <c:pt idx="54">
                  <c:v>24.02.2021</c:v>
                </c:pt>
                <c:pt idx="55">
                  <c:v>25.02.2021</c:v>
                </c:pt>
                <c:pt idx="56">
                  <c:v>26.02.2021</c:v>
                </c:pt>
                <c:pt idx="57">
                  <c:v>27.02.2021</c:v>
                </c:pt>
                <c:pt idx="58">
                  <c:v>28.02.2021</c:v>
                </c:pt>
                <c:pt idx="59">
                  <c:v>01.03.2021</c:v>
                </c:pt>
                <c:pt idx="60">
                  <c:v>02.03.2021</c:v>
                </c:pt>
                <c:pt idx="61">
                  <c:v>03.03.2021</c:v>
                </c:pt>
                <c:pt idx="62">
                  <c:v>04.03.2021</c:v>
                </c:pt>
                <c:pt idx="63">
                  <c:v>05.03.2021</c:v>
                </c:pt>
                <c:pt idx="64">
                  <c:v>06.03.2021</c:v>
                </c:pt>
                <c:pt idx="65">
                  <c:v>07.03.2021</c:v>
                </c:pt>
                <c:pt idx="66">
                  <c:v>08.03.2021</c:v>
                </c:pt>
                <c:pt idx="67">
                  <c:v>09.03.2021</c:v>
                </c:pt>
                <c:pt idx="68">
                  <c:v>10.03.2021</c:v>
                </c:pt>
                <c:pt idx="69">
                  <c:v>11.03.2021</c:v>
                </c:pt>
                <c:pt idx="70">
                  <c:v>12.03.2021</c:v>
                </c:pt>
                <c:pt idx="71">
                  <c:v>13.03.2021</c:v>
                </c:pt>
                <c:pt idx="72">
                  <c:v>14.03.2021</c:v>
                </c:pt>
              </c:strCache>
            </c:strRef>
          </c:cat>
          <c:val>
            <c:numRef>
              <c:f>Sheet1!$B$3:$BV$3</c:f>
              <c:numCache>
                <c:formatCode>General</c:formatCode>
                <c:ptCount val="73"/>
                <c:pt idx="49" formatCode="#,##0">
                  <c:v>1263.9899755089684</c:v>
                </c:pt>
                <c:pt idx="50" formatCode="#,##0">
                  <c:v>1258.2761990344827</c:v>
                </c:pt>
                <c:pt idx="51" formatCode="#,##0">
                  <c:v>1256.8045604706267</c:v>
                </c:pt>
                <c:pt idx="52" formatCode="#,##0">
                  <c:v>1258.4335612799798</c:v>
                </c:pt>
                <c:pt idx="53" formatCode="#,##0">
                  <c:v>1263.1207560438525</c:v>
                </c:pt>
                <c:pt idx="54" formatCode="#,##0">
                  <c:v>1270.4724322045199</c:v>
                </c:pt>
                <c:pt idx="55" formatCode="#,##0">
                  <c:v>1280.5672628275929</c:v>
                </c:pt>
                <c:pt idx="56" formatCode="#,##0">
                  <c:v>1293.2423955536476</c:v>
                </c:pt>
                <c:pt idx="57" formatCode="#,##0">
                  <c:v>1307.5354864117132</c:v>
                </c:pt>
                <c:pt idx="58" formatCode="#,##0">
                  <c:v>1323.3386329629943</c:v>
                </c:pt>
                <c:pt idx="59" formatCode="#,##0">
                  <c:v>1340.3533827013632</c:v>
                </c:pt>
                <c:pt idx="60" formatCode="#,##0">
                  <c:v>1358.3071463058454</c:v>
                </c:pt>
                <c:pt idx="61" formatCode="#,##0">
                  <c:v>1377.4303948170698</c:v>
                </c:pt>
                <c:pt idx="62" formatCode="#,##0">
                  <c:v>1398.0211588006314</c:v>
                </c:pt>
                <c:pt idx="63" formatCode="#,##0">
                  <c:v>1419.8026003118712</c:v>
                </c:pt>
                <c:pt idx="64" formatCode="#,##0">
                  <c:v>1443.0336549807739</c:v>
                </c:pt>
                <c:pt idx="65" formatCode="#,##0">
                  <c:v>1466.9370080432766</c:v>
                </c:pt>
                <c:pt idx="66" formatCode="#,##0">
                  <c:v>1491.8673318589215</c:v>
                </c:pt>
                <c:pt idx="67" formatCode="#,##0">
                  <c:v>1517.4460174076348</c:v>
                </c:pt>
                <c:pt idx="68" formatCode="#,##0">
                  <c:v>1543.9338720763717</c:v>
                </c:pt>
                <c:pt idx="69" formatCode="#,##0">
                  <c:v>1571.3225092260045</c:v>
                </c:pt>
                <c:pt idx="70" formatCode="#,##0">
                  <c:v>1599.6661258209754</c:v>
                </c:pt>
                <c:pt idx="71" formatCode="#,##0">
                  <c:v>1628.8995944396643</c:v>
                </c:pt>
                <c:pt idx="72" formatCode="#,##0">
                  <c:v>1658.70882781462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D25-465A-B9E0-001FB166A07C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1,2</c:v>
                </c:pt>
              </c:strCache>
            </c:strRef>
          </c:tx>
          <c:spPr>
            <a:ln w="28575" cap="rnd">
              <a:solidFill>
                <a:srgbClr val="C00000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Sheet1!$B$1:$BV$1</c:f>
              <c:strCache>
                <c:ptCount val="73"/>
                <c:pt idx="0">
                  <c:v>01.01.2021</c:v>
                </c:pt>
                <c:pt idx="1">
                  <c:v>02.01.2021</c:v>
                </c:pt>
                <c:pt idx="2">
                  <c:v>03.01.2021</c:v>
                </c:pt>
                <c:pt idx="3">
                  <c:v>04.01.2021</c:v>
                </c:pt>
                <c:pt idx="4">
                  <c:v>05.01.2021</c:v>
                </c:pt>
                <c:pt idx="5">
                  <c:v>06.01.2021</c:v>
                </c:pt>
                <c:pt idx="6">
                  <c:v>07.01.2021</c:v>
                </c:pt>
                <c:pt idx="7">
                  <c:v>08.01.2021</c:v>
                </c:pt>
                <c:pt idx="8">
                  <c:v>09.01.2021</c:v>
                </c:pt>
                <c:pt idx="9">
                  <c:v>10.01.2021</c:v>
                </c:pt>
                <c:pt idx="10">
                  <c:v>11.01.2021</c:v>
                </c:pt>
                <c:pt idx="11">
                  <c:v>12.01.2021</c:v>
                </c:pt>
                <c:pt idx="12">
                  <c:v>13.01.2021</c:v>
                </c:pt>
                <c:pt idx="13">
                  <c:v>14.01.2021</c:v>
                </c:pt>
                <c:pt idx="14">
                  <c:v>15.01.2021</c:v>
                </c:pt>
                <c:pt idx="15">
                  <c:v>16.01.2021</c:v>
                </c:pt>
                <c:pt idx="16">
                  <c:v>17.01.2021</c:v>
                </c:pt>
                <c:pt idx="17">
                  <c:v>18.01.2021</c:v>
                </c:pt>
                <c:pt idx="18">
                  <c:v>19.01.2021</c:v>
                </c:pt>
                <c:pt idx="19">
                  <c:v>20.01.2021</c:v>
                </c:pt>
                <c:pt idx="20">
                  <c:v>21.01.2021</c:v>
                </c:pt>
                <c:pt idx="21">
                  <c:v>22.01.2021</c:v>
                </c:pt>
                <c:pt idx="22">
                  <c:v>23.01.2021</c:v>
                </c:pt>
                <c:pt idx="23">
                  <c:v>24.01.2021</c:v>
                </c:pt>
                <c:pt idx="24">
                  <c:v>25.01.2021</c:v>
                </c:pt>
                <c:pt idx="25">
                  <c:v>26.01.2021</c:v>
                </c:pt>
                <c:pt idx="26">
                  <c:v>27.01.2021</c:v>
                </c:pt>
                <c:pt idx="27">
                  <c:v>28.01.2021</c:v>
                </c:pt>
                <c:pt idx="28">
                  <c:v>29.01.2021</c:v>
                </c:pt>
                <c:pt idx="29">
                  <c:v>30.01.2021</c:v>
                </c:pt>
                <c:pt idx="30">
                  <c:v>31.01.2021</c:v>
                </c:pt>
                <c:pt idx="31">
                  <c:v>01.02.2021</c:v>
                </c:pt>
                <c:pt idx="32">
                  <c:v>02.02.2021</c:v>
                </c:pt>
                <c:pt idx="33">
                  <c:v>03.02.2021</c:v>
                </c:pt>
                <c:pt idx="34">
                  <c:v>04.02.2021</c:v>
                </c:pt>
                <c:pt idx="35">
                  <c:v>05.02.2021</c:v>
                </c:pt>
                <c:pt idx="36">
                  <c:v>06.02.2021</c:v>
                </c:pt>
                <c:pt idx="37">
                  <c:v>07.02.2021</c:v>
                </c:pt>
                <c:pt idx="38">
                  <c:v>08.02.2021</c:v>
                </c:pt>
                <c:pt idx="39">
                  <c:v>09.02.2021</c:v>
                </c:pt>
                <c:pt idx="40">
                  <c:v>10.02.2021</c:v>
                </c:pt>
                <c:pt idx="41">
                  <c:v>11.02.2021</c:v>
                </c:pt>
                <c:pt idx="42">
                  <c:v>12.02.2021</c:v>
                </c:pt>
                <c:pt idx="43">
                  <c:v>13.02.2021</c:v>
                </c:pt>
                <c:pt idx="44">
                  <c:v>14.02.2021</c:v>
                </c:pt>
                <c:pt idx="45">
                  <c:v>15.02.2021</c:v>
                </c:pt>
                <c:pt idx="46">
                  <c:v>16.02.2021</c:v>
                </c:pt>
                <c:pt idx="47">
                  <c:v>17.02.2021</c:v>
                </c:pt>
                <c:pt idx="48">
                  <c:v>18.02.2021</c:v>
                </c:pt>
                <c:pt idx="49">
                  <c:v>19.02.2021</c:v>
                </c:pt>
                <c:pt idx="50">
                  <c:v>20.02.2021</c:v>
                </c:pt>
                <c:pt idx="51">
                  <c:v>21.02.2021</c:v>
                </c:pt>
                <c:pt idx="52">
                  <c:v>22.02.2021</c:v>
                </c:pt>
                <c:pt idx="53">
                  <c:v>23.02.2021</c:v>
                </c:pt>
                <c:pt idx="54">
                  <c:v>24.02.2021</c:v>
                </c:pt>
                <c:pt idx="55">
                  <c:v>25.02.2021</c:v>
                </c:pt>
                <c:pt idx="56">
                  <c:v>26.02.2021</c:v>
                </c:pt>
                <c:pt idx="57">
                  <c:v>27.02.2021</c:v>
                </c:pt>
                <c:pt idx="58">
                  <c:v>28.02.2021</c:v>
                </c:pt>
                <c:pt idx="59">
                  <c:v>01.03.2021</c:v>
                </c:pt>
                <c:pt idx="60">
                  <c:v>02.03.2021</c:v>
                </c:pt>
                <c:pt idx="61">
                  <c:v>03.03.2021</c:v>
                </c:pt>
                <c:pt idx="62">
                  <c:v>04.03.2021</c:v>
                </c:pt>
                <c:pt idx="63">
                  <c:v>05.03.2021</c:v>
                </c:pt>
                <c:pt idx="64">
                  <c:v>06.03.2021</c:v>
                </c:pt>
                <c:pt idx="65">
                  <c:v>07.03.2021</c:v>
                </c:pt>
                <c:pt idx="66">
                  <c:v>08.03.2021</c:v>
                </c:pt>
                <c:pt idx="67">
                  <c:v>09.03.2021</c:v>
                </c:pt>
                <c:pt idx="68">
                  <c:v>10.03.2021</c:v>
                </c:pt>
                <c:pt idx="69">
                  <c:v>11.03.2021</c:v>
                </c:pt>
                <c:pt idx="70">
                  <c:v>12.03.2021</c:v>
                </c:pt>
                <c:pt idx="71">
                  <c:v>13.03.2021</c:v>
                </c:pt>
                <c:pt idx="72">
                  <c:v>14.03.2021</c:v>
                </c:pt>
              </c:strCache>
            </c:strRef>
          </c:cat>
          <c:val>
            <c:numRef>
              <c:f>Sheet1!$B$4:$BV$4</c:f>
              <c:numCache>
                <c:formatCode>General</c:formatCode>
                <c:ptCount val="73"/>
                <c:pt idx="49" formatCode="#,##0">
                  <c:v>1263.9899755089684</c:v>
                </c:pt>
                <c:pt idx="50" formatCode="#,##0">
                  <c:v>1259.8890879504943</c:v>
                </c:pt>
                <c:pt idx="51" formatCode="#,##0">
                  <c:v>1261.4771050188704</c:v>
                </c:pt>
                <c:pt idx="52" formatCode="#,##0">
                  <c:v>1267.2746774216992</c:v>
                </c:pt>
                <c:pt idx="53" formatCode="#,##0">
                  <c:v>1277.0198453066496</c:v>
                </c:pt>
                <c:pt idx="54" formatCode="#,##0">
                  <c:v>1290.6165871827704</c:v>
                </c:pt>
                <c:pt idx="55" formatCode="#,##0">
                  <c:v>1308.4510393502189</c:v>
                </c:pt>
                <c:pt idx="56" formatCode="#,##0">
                  <c:v>1330.589108425246</c:v>
                </c:pt>
                <c:pt idx="57" formatCode="#,##0">
                  <c:v>1356.2273294246006</c:v>
                </c:pt>
                <c:pt idx="58" formatCode="#,##0">
                  <c:v>1385.0298307131129</c:v>
                </c:pt>
                <c:pt idx="59" formatCode="#,##0">
                  <c:v>1416.5895330943545</c:v>
                </c:pt>
                <c:pt idx="60" formatCode="#,##0">
                  <c:v>1450.7251978706001</c:v>
                </c:pt>
                <c:pt idx="61" formatCode="#,##0">
                  <c:v>1487.8681648313056</c:v>
                </c:pt>
                <c:pt idx="62" formatCode="#,##0">
                  <c:v>1528.3780613107813</c:v>
                </c:pt>
                <c:pt idx="63" formatCode="#,##0">
                  <c:v>1571.9284528826586</c:v>
                </c:pt>
                <c:pt idx="64" formatCode="#,##0">
                  <c:v>1618.7079037215026</c:v>
                </c:pt>
                <c:pt idx="65" formatCode="#,##0">
                  <c:v>1667.896550231874</c:v>
                </c:pt>
                <c:pt idx="66" formatCode="#,##0">
                  <c:v>1719.9138060746811</c:v>
                </c:pt>
                <c:pt idx="67" formatCode="#,##0">
                  <c:v>1774.4792267261992</c:v>
                </c:pt>
                <c:pt idx="68" formatCode="#,##0">
                  <c:v>1831.9070516616055</c:v>
                </c:pt>
                <c:pt idx="69" formatCode="#,##0">
                  <c:v>1892.1593282882293</c:v>
                </c:pt>
                <c:pt idx="70" formatCode="#,##0">
                  <c:v>1955.2716624467414</c:v>
                </c:pt>
                <c:pt idx="71" formatCode="#,##0">
                  <c:v>2021.1970184746297</c:v>
                </c:pt>
                <c:pt idx="72" formatCode="#,##0">
                  <c:v>2089.692565171742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D25-465A-B9E0-001FB166A07C}"/>
            </c:ext>
          </c:extLst>
        </c:ser>
        <c:ser>
          <c:idx val="0"/>
          <c:order val="2"/>
          <c:tx>
            <c:strRef>
              <c:f>Sheet1!$A$5</c:f>
              <c:strCache>
                <c:ptCount val="1"/>
                <c:pt idx="0">
                  <c:v>1,3</c:v>
                </c:pt>
              </c:strCache>
            </c:strRef>
          </c:tx>
          <c:spPr>
            <a:ln w="28575">
              <a:solidFill>
                <a:srgbClr val="690923"/>
              </a:solidFill>
            </a:ln>
          </c:spPr>
          <c:marker>
            <c:symbol val="none"/>
          </c:marker>
          <c:cat>
            <c:strRef>
              <c:f>Sheet1!$B$1:$BV$1</c:f>
              <c:strCache>
                <c:ptCount val="73"/>
                <c:pt idx="0">
                  <c:v>01.01.2021</c:v>
                </c:pt>
                <c:pt idx="1">
                  <c:v>02.01.2021</c:v>
                </c:pt>
                <c:pt idx="2">
                  <c:v>03.01.2021</c:v>
                </c:pt>
                <c:pt idx="3">
                  <c:v>04.01.2021</c:v>
                </c:pt>
                <c:pt idx="4">
                  <c:v>05.01.2021</c:v>
                </c:pt>
                <c:pt idx="5">
                  <c:v>06.01.2021</c:v>
                </c:pt>
                <c:pt idx="6">
                  <c:v>07.01.2021</c:v>
                </c:pt>
                <c:pt idx="7">
                  <c:v>08.01.2021</c:v>
                </c:pt>
                <c:pt idx="8">
                  <c:v>09.01.2021</c:v>
                </c:pt>
                <c:pt idx="9">
                  <c:v>10.01.2021</c:v>
                </c:pt>
                <c:pt idx="10">
                  <c:v>11.01.2021</c:v>
                </c:pt>
                <c:pt idx="11">
                  <c:v>12.01.2021</c:v>
                </c:pt>
                <c:pt idx="12">
                  <c:v>13.01.2021</c:v>
                </c:pt>
                <c:pt idx="13">
                  <c:v>14.01.2021</c:v>
                </c:pt>
                <c:pt idx="14">
                  <c:v>15.01.2021</c:v>
                </c:pt>
                <c:pt idx="15">
                  <c:v>16.01.2021</c:v>
                </c:pt>
                <c:pt idx="16">
                  <c:v>17.01.2021</c:v>
                </c:pt>
                <c:pt idx="17">
                  <c:v>18.01.2021</c:v>
                </c:pt>
                <c:pt idx="18">
                  <c:v>19.01.2021</c:v>
                </c:pt>
                <c:pt idx="19">
                  <c:v>20.01.2021</c:v>
                </c:pt>
                <c:pt idx="20">
                  <c:v>21.01.2021</c:v>
                </c:pt>
                <c:pt idx="21">
                  <c:v>22.01.2021</c:v>
                </c:pt>
                <c:pt idx="22">
                  <c:v>23.01.2021</c:v>
                </c:pt>
                <c:pt idx="23">
                  <c:v>24.01.2021</c:v>
                </c:pt>
                <c:pt idx="24">
                  <c:v>25.01.2021</c:v>
                </c:pt>
                <c:pt idx="25">
                  <c:v>26.01.2021</c:v>
                </c:pt>
                <c:pt idx="26">
                  <c:v>27.01.2021</c:v>
                </c:pt>
                <c:pt idx="27">
                  <c:v>28.01.2021</c:v>
                </c:pt>
                <c:pt idx="28">
                  <c:v>29.01.2021</c:v>
                </c:pt>
                <c:pt idx="29">
                  <c:v>30.01.2021</c:v>
                </c:pt>
                <c:pt idx="30">
                  <c:v>31.01.2021</c:v>
                </c:pt>
                <c:pt idx="31">
                  <c:v>01.02.2021</c:v>
                </c:pt>
                <c:pt idx="32">
                  <c:v>02.02.2021</c:v>
                </c:pt>
                <c:pt idx="33">
                  <c:v>03.02.2021</c:v>
                </c:pt>
                <c:pt idx="34">
                  <c:v>04.02.2021</c:v>
                </c:pt>
                <c:pt idx="35">
                  <c:v>05.02.2021</c:v>
                </c:pt>
                <c:pt idx="36">
                  <c:v>06.02.2021</c:v>
                </c:pt>
                <c:pt idx="37">
                  <c:v>07.02.2021</c:v>
                </c:pt>
                <c:pt idx="38">
                  <c:v>08.02.2021</c:v>
                </c:pt>
                <c:pt idx="39">
                  <c:v>09.02.2021</c:v>
                </c:pt>
                <c:pt idx="40">
                  <c:v>10.02.2021</c:v>
                </c:pt>
                <c:pt idx="41">
                  <c:v>11.02.2021</c:v>
                </c:pt>
                <c:pt idx="42">
                  <c:v>12.02.2021</c:v>
                </c:pt>
                <c:pt idx="43">
                  <c:v>13.02.2021</c:v>
                </c:pt>
                <c:pt idx="44">
                  <c:v>14.02.2021</c:v>
                </c:pt>
                <c:pt idx="45">
                  <c:v>15.02.2021</c:v>
                </c:pt>
                <c:pt idx="46">
                  <c:v>16.02.2021</c:v>
                </c:pt>
                <c:pt idx="47">
                  <c:v>17.02.2021</c:v>
                </c:pt>
                <c:pt idx="48">
                  <c:v>18.02.2021</c:v>
                </c:pt>
                <c:pt idx="49">
                  <c:v>19.02.2021</c:v>
                </c:pt>
                <c:pt idx="50">
                  <c:v>20.02.2021</c:v>
                </c:pt>
                <c:pt idx="51">
                  <c:v>21.02.2021</c:v>
                </c:pt>
                <c:pt idx="52">
                  <c:v>22.02.2021</c:v>
                </c:pt>
                <c:pt idx="53">
                  <c:v>23.02.2021</c:v>
                </c:pt>
                <c:pt idx="54">
                  <c:v>24.02.2021</c:v>
                </c:pt>
                <c:pt idx="55">
                  <c:v>25.02.2021</c:v>
                </c:pt>
                <c:pt idx="56">
                  <c:v>26.02.2021</c:v>
                </c:pt>
                <c:pt idx="57">
                  <c:v>27.02.2021</c:v>
                </c:pt>
                <c:pt idx="58">
                  <c:v>28.02.2021</c:v>
                </c:pt>
                <c:pt idx="59">
                  <c:v>01.03.2021</c:v>
                </c:pt>
                <c:pt idx="60">
                  <c:v>02.03.2021</c:v>
                </c:pt>
                <c:pt idx="61">
                  <c:v>03.03.2021</c:v>
                </c:pt>
                <c:pt idx="62">
                  <c:v>04.03.2021</c:v>
                </c:pt>
                <c:pt idx="63">
                  <c:v>05.03.2021</c:v>
                </c:pt>
                <c:pt idx="64">
                  <c:v>06.03.2021</c:v>
                </c:pt>
                <c:pt idx="65">
                  <c:v>07.03.2021</c:v>
                </c:pt>
                <c:pt idx="66">
                  <c:v>08.03.2021</c:v>
                </c:pt>
                <c:pt idx="67">
                  <c:v>09.03.2021</c:v>
                </c:pt>
                <c:pt idx="68">
                  <c:v>10.03.2021</c:v>
                </c:pt>
                <c:pt idx="69">
                  <c:v>11.03.2021</c:v>
                </c:pt>
                <c:pt idx="70">
                  <c:v>12.03.2021</c:v>
                </c:pt>
                <c:pt idx="71">
                  <c:v>13.03.2021</c:v>
                </c:pt>
                <c:pt idx="72">
                  <c:v>14.03.2021</c:v>
                </c:pt>
              </c:strCache>
            </c:strRef>
          </c:cat>
          <c:val>
            <c:numRef>
              <c:f>Sheet1!$B$5:$BV$5</c:f>
              <c:numCache>
                <c:formatCode>General</c:formatCode>
                <c:ptCount val="73"/>
                <c:pt idx="49" formatCode="#,##0">
                  <c:v>1263.9899755089684</c:v>
                </c:pt>
                <c:pt idx="50" formatCode="#,##0">
                  <c:v>1261.4980620875831</c:v>
                </c:pt>
                <c:pt idx="51" formatCode="#,##0">
                  <c:v>1266.1485134700611</c:v>
                </c:pt>
                <c:pt idx="52" formatCode="#,##0">
                  <c:v>1276.119178971066</c:v>
                </c:pt>
                <c:pt idx="53" formatCode="#,##0">
                  <c:v>1290.9156959706504</c:v>
                </c:pt>
                <c:pt idx="54" formatCode="#,##0">
                  <c:v>1310.8380995624921</c:v>
                </c:pt>
                <c:pt idx="55" formatCode="#,##0">
                  <c:v>1336.6429999362601</c:v>
                </c:pt>
                <c:pt idx="56" formatCode="#,##0">
                  <c:v>1368.6906227945497</c:v>
                </c:pt>
                <c:pt idx="57" formatCode="#,##0">
                  <c:v>1406.3646278076546</c:v>
                </c:pt>
                <c:pt idx="58" formatCode="#,##0">
                  <c:v>1449.1188088282217</c:v>
                </c:pt>
                <c:pt idx="59" formatCode="#,##0">
                  <c:v>1496.4866115481436</c:v>
                </c:pt>
                <c:pt idx="60" formatCode="#,##0">
                  <c:v>1548.4692616138425</c:v>
                </c:pt>
                <c:pt idx="61" formatCode="#,##0">
                  <c:v>1605.8474597215072</c:v>
                </c:pt>
                <c:pt idx="62" formatCode="#,##0">
                  <c:v>1669.1085394887302</c:v>
                </c:pt>
                <c:pt idx="63" formatCode="#,##0">
                  <c:v>1737.9363594993367</c:v>
                </c:pt>
                <c:pt idx="64" formatCode="#,##0">
                  <c:v>1812.5029199008607</c:v>
                </c:pt>
                <c:pt idx="65" formatCode="#,##0">
                  <c:v>1892.0433765655366</c:v>
                </c:pt>
                <c:pt idx="66" formatCode="#,##0">
                  <c:v>1977.1759757529937</c:v>
                </c:pt>
                <c:pt idx="67" formatCode="#,##0">
                  <c:v>2067.8427717103227</c:v>
                </c:pt>
                <c:pt idx="68" formatCode="#,##0">
                  <c:v>2164.5257443758469</c:v>
                </c:pt>
                <c:pt idx="69" formatCode="#,##0">
                  <c:v>2267.2571045649911</c:v>
                </c:pt>
                <c:pt idx="70" formatCode="#,##0">
                  <c:v>2376.1468121892744</c:v>
                </c:pt>
                <c:pt idx="71" formatCode="#,##0">
                  <c:v>2491.3130111066994</c:v>
                </c:pt>
                <c:pt idx="72" formatCode="#,##0">
                  <c:v>2612.7387205559953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D25-465A-B9E0-001FB166A07C}"/>
            </c:ext>
          </c:extLst>
        </c:ser>
        <c:ser>
          <c:idx val="4"/>
          <c:order val="3"/>
          <c:tx>
            <c:strRef>
              <c:f>Sheet1!$A$6</c:f>
              <c:strCache>
                <c:ptCount val="1"/>
                <c:pt idx="0">
                  <c:v>x</c:v>
                </c:pt>
              </c:strCache>
            </c:strRef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strRef>
              <c:f>Sheet1!$B$1:$BV$1</c:f>
              <c:strCache>
                <c:ptCount val="73"/>
                <c:pt idx="0">
                  <c:v>01.01.2021</c:v>
                </c:pt>
                <c:pt idx="1">
                  <c:v>02.01.2021</c:v>
                </c:pt>
                <c:pt idx="2">
                  <c:v>03.01.2021</c:v>
                </c:pt>
                <c:pt idx="3">
                  <c:v>04.01.2021</c:v>
                </c:pt>
                <c:pt idx="4">
                  <c:v>05.01.2021</c:v>
                </c:pt>
                <c:pt idx="5">
                  <c:v>06.01.2021</c:v>
                </c:pt>
                <c:pt idx="6">
                  <c:v>07.01.2021</c:v>
                </c:pt>
                <c:pt idx="7">
                  <c:v>08.01.2021</c:v>
                </c:pt>
                <c:pt idx="8">
                  <c:v>09.01.2021</c:v>
                </c:pt>
                <c:pt idx="9">
                  <c:v>10.01.2021</c:v>
                </c:pt>
                <c:pt idx="10">
                  <c:v>11.01.2021</c:v>
                </c:pt>
                <c:pt idx="11">
                  <c:v>12.01.2021</c:v>
                </c:pt>
                <c:pt idx="12">
                  <c:v>13.01.2021</c:v>
                </c:pt>
                <c:pt idx="13">
                  <c:v>14.01.2021</c:v>
                </c:pt>
                <c:pt idx="14">
                  <c:v>15.01.2021</c:v>
                </c:pt>
                <c:pt idx="15">
                  <c:v>16.01.2021</c:v>
                </c:pt>
                <c:pt idx="16">
                  <c:v>17.01.2021</c:v>
                </c:pt>
                <c:pt idx="17">
                  <c:v>18.01.2021</c:v>
                </c:pt>
                <c:pt idx="18">
                  <c:v>19.01.2021</c:v>
                </c:pt>
                <c:pt idx="19">
                  <c:v>20.01.2021</c:v>
                </c:pt>
                <c:pt idx="20">
                  <c:v>21.01.2021</c:v>
                </c:pt>
                <c:pt idx="21">
                  <c:v>22.01.2021</c:v>
                </c:pt>
                <c:pt idx="22">
                  <c:v>23.01.2021</c:v>
                </c:pt>
                <c:pt idx="23">
                  <c:v>24.01.2021</c:v>
                </c:pt>
                <c:pt idx="24">
                  <c:v>25.01.2021</c:v>
                </c:pt>
                <c:pt idx="25">
                  <c:v>26.01.2021</c:v>
                </c:pt>
                <c:pt idx="26">
                  <c:v>27.01.2021</c:v>
                </c:pt>
                <c:pt idx="27">
                  <c:v>28.01.2021</c:v>
                </c:pt>
                <c:pt idx="28">
                  <c:v>29.01.2021</c:v>
                </c:pt>
                <c:pt idx="29">
                  <c:v>30.01.2021</c:v>
                </c:pt>
                <c:pt idx="30">
                  <c:v>31.01.2021</c:v>
                </c:pt>
                <c:pt idx="31">
                  <c:v>01.02.2021</c:v>
                </c:pt>
                <c:pt idx="32">
                  <c:v>02.02.2021</c:v>
                </c:pt>
                <c:pt idx="33">
                  <c:v>03.02.2021</c:v>
                </c:pt>
                <c:pt idx="34">
                  <c:v>04.02.2021</c:v>
                </c:pt>
                <c:pt idx="35">
                  <c:v>05.02.2021</c:v>
                </c:pt>
                <c:pt idx="36">
                  <c:v>06.02.2021</c:v>
                </c:pt>
                <c:pt idx="37">
                  <c:v>07.02.2021</c:v>
                </c:pt>
                <c:pt idx="38">
                  <c:v>08.02.2021</c:v>
                </c:pt>
                <c:pt idx="39">
                  <c:v>09.02.2021</c:v>
                </c:pt>
                <c:pt idx="40">
                  <c:v>10.02.2021</c:v>
                </c:pt>
                <c:pt idx="41">
                  <c:v>11.02.2021</c:v>
                </c:pt>
                <c:pt idx="42">
                  <c:v>12.02.2021</c:v>
                </c:pt>
                <c:pt idx="43">
                  <c:v>13.02.2021</c:v>
                </c:pt>
                <c:pt idx="44">
                  <c:v>14.02.2021</c:v>
                </c:pt>
                <c:pt idx="45">
                  <c:v>15.02.2021</c:v>
                </c:pt>
                <c:pt idx="46">
                  <c:v>16.02.2021</c:v>
                </c:pt>
                <c:pt idx="47">
                  <c:v>17.02.2021</c:v>
                </c:pt>
                <c:pt idx="48">
                  <c:v>18.02.2021</c:v>
                </c:pt>
                <c:pt idx="49">
                  <c:v>19.02.2021</c:v>
                </c:pt>
                <c:pt idx="50">
                  <c:v>20.02.2021</c:v>
                </c:pt>
                <c:pt idx="51">
                  <c:v>21.02.2021</c:v>
                </c:pt>
                <c:pt idx="52">
                  <c:v>22.02.2021</c:v>
                </c:pt>
                <c:pt idx="53">
                  <c:v>23.02.2021</c:v>
                </c:pt>
                <c:pt idx="54">
                  <c:v>24.02.2021</c:v>
                </c:pt>
                <c:pt idx="55">
                  <c:v>25.02.2021</c:v>
                </c:pt>
                <c:pt idx="56">
                  <c:v>26.02.2021</c:v>
                </c:pt>
                <c:pt idx="57">
                  <c:v>27.02.2021</c:v>
                </c:pt>
                <c:pt idx="58">
                  <c:v>28.02.2021</c:v>
                </c:pt>
                <c:pt idx="59">
                  <c:v>01.03.2021</c:v>
                </c:pt>
                <c:pt idx="60">
                  <c:v>02.03.2021</c:v>
                </c:pt>
                <c:pt idx="61">
                  <c:v>03.03.2021</c:v>
                </c:pt>
                <c:pt idx="62">
                  <c:v>04.03.2021</c:v>
                </c:pt>
                <c:pt idx="63">
                  <c:v>05.03.2021</c:v>
                </c:pt>
                <c:pt idx="64">
                  <c:v>06.03.2021</c:v>
                </c:pt>
                <c:pt idx="65">
                  <c:v>07.03.2021</c:v>
                </c:pt>
                <c:pt idx="66">
                  <c:v>08.03.2021</c:v>
                </c:pt>
                <c:pt idx="67">
                  <c:v>09.03.2021</c:v>
                </c:pt>
                <c:pt idx="68">
                  <c:v>10.03.2021</c:v>
                </c:pt>
                <c:pt idx="69">
                  <c:v>11.03.2021</c:v>
                </c:pt>
                <c:pt idx="70">
                  <c:v>12.03.2021</c:v>
                </c:pt>
                <c:pt idx="71">
                  <c:v>13.03.2021</c:v>
                </c:pt>
                <c:pt idx="72">
                  <c:v>14.03.2021</c:v>
                </c:pt>
              </c:strCache>
            </c:strRef>
          </c:cat>
          <c:val>
            <c:numRef>
              <c:f>Sheet1!$B$6:$BV$6</c:f>
              <c:numCache>
                <c:formatCode>#,##0</c:formatCode>
                <c:ptCount val="73"/>
                <c:pt idx="0">
                  <c:v>1209</c:v>
                </c:pt>
                <c:pt idx="1">
                  <c:v>1209</c:v>
                </c:pt>
                <c:pt idx="2">
                  <c:v>1209</c:v>
                </c:pt>
                <c:pt idx="3">
                  <c:v>1209</c:v>
                </c:pt>
                <c:pt idx="4">
                  <c:v>1209</c:v>
                </c:pt>
                <c:pt idx="5">
                  <c:v>1209</c:v>
                </c:pt>
                <c:pt idx="6">
                  <c:v>1209</c:v>
                </c:pt>
                <c:pt idx="7">
                  <c:v>1209</c:v>
                </c:pt>
                <c:pt idx="8">
                  <c:v>1209</c:v>
                </c:pt>
                <c:pt idx="9">
                  <c:v>1209</c:v>
                </c:pt>
                <c:pt idx="10">
                  <c:v>1209</c:v>
                </c:pt>
                <c:pt idx="11">
                  <c:v>1209</c:v>
                </c:pt>
                <c:pt idx="12">
                  <c:v>1209</c:v>
                </c:pt>
                <c:pt idx="13">
                  <c:v>1209</c:v>
                </c:pt>
                <c:pt idx="14">
                  <c:v>1209</c:v>
                </c:pt>
                <c:pt idx="15">
                  <c:v>1209</c:v>
                </c:pt>
                <c:pt idx="16">
                  <c:v>1209</c:v>
                </c:pt>
                <c:pt idx="17">
                  <c:v>1209</c:v>
                </c:pt>
                <c:pt idx="18">
                  <c:v>1209</c:v>
                </c:pt>
                <c:pt idx="19">
                  <c:v>1209</c:v>
                </c:pt>
                <c:pt idx="20">
                  <c:v>1209</c:v>
                </c:pt>
                <c:pt idx="21">
                  <c:v>1209</c:v>
                </c:pt>
                <c:pt idx="22">
                  <c:v>1209</c:v>
                </c:pt>
                <c:pt idx="23">
                  <c:v>1209</c:v>
                </c:pt>
                <c:pt idx="24">
                  <c:v>1209</c:v>
                </c:pt>
                <c:pt idx="25">
                  <c:v>1209</c:v>
                </c:pt>
                <c:pt idx="26">
                  <c:v>1209</c:v>
                </c:pt>
                <c:pt idx="27">
                  <c:v>1209</c:v>
                </c:pt>
                <c:pt idx="28">
                  <c:v>1209</c:v>
                </c:pt>
                <c:pt idx="29">
                  <c:v>1209</c:v>
                </c:pt>
                <c:pt idx="30">
                  <c:v>1209</c:v>
                </c:pt>
                <c:pt idx="31">
                  <c:v>1209</c:v>
                </c:pt>
                <c:pt idx="32">
                  <c:v>1209</c:v>
                </c:pt>
                <c:pt idx="33">
                  <c:v>1209</c:v>
                </c:pt>
                <c:pt idx="34">
                  <c:v>1209</c:v>
                </c:pt>
                <c:pt idx="35">
                  <c:v>1209</c:v>
                </c:pt>
                <c:pt idx="36">
                  <c:v>1209</c:v>
                </c:pt>
                <c:pt idx="37">
                  <c:v>1209</c:v>
                </c:pt>
                <c:pt idx="38">
                  <c:v>1209</c:v>
                </c:pt>
                <c:pt idx="39">
                  <c:v>1209</c:v>
                </c:pt>
                <c:pt idx="40">
                  <c:v>1209</c:v>
                </c:pt>
                <c:pt idx="41">
                  <c:v>1209</c:v>
                </c:pt>
                <c:pt idx="42">
                  <c:v>1209</c:v>
                </c:pt>
                <c:pt idx="43">
                  <c:v>1209</c:v>
                </c:pt>
                <c:pt idx="44">
                  <c:v>1209</c:v>
                </c:pt>
                <c:pt idx="45">
                  <c:v>1209</c:v>
                </c:pt>
                <c:pt idx="46">
                  <c:v>1209</c:v>
                </c:pt>
                <c:pt idx="47">
                  <c:v>1209</c:v>
                </c:pt>
                <c:pt idx="48">
                  <c:v>1209</c:v>
                </c:pt>
                <c:pt idx="49">
                  <c:v>1209</c:v>
                </c:pt>
                <c:pt idx="50">
                  <c:v>1209</c:v>
                </c:pt>
                <c:pt idx="51">
                  <c:v>1209</c:v>
                </c:pt>
                <c:pt idx="52">
                  <c:v>1209</c:v>
                </c:pt>
                <c:pt idx="53">
                  <c:v>1209</c:v>
                </c:pt>
                <c:pt idx="54">
                  <c:v>1209</c:v>
                </c:pt>
                <c:pt idx="55">
                  <c:v>1209</c:v>
                </c:pt>
                <c:pt idx="56">
                  <c:v>1209</c:v>
                </c:pt>
                <c:pt idx="57">
                  <c:v>1209</c:v>
                </c:pt>
                <c:pt idx="58">
                  <c:v>1209</c:v>
                </c:pt>
                <c:pt idx="59">
                  <c:v>1209</c:v>
                </c:pt>
                <c:pt idx="60">
                  <c:v>1209</c:v>
                </c:pt>
                <c:pt idx="61">
                  <c:v>1209</c:v>
                </c:pt>
                <c:pt idx="62">
                  <c:v>1209</c:v>
                </c:pt>
                <c:pt idx="63">
                  <c:v>1209</c:v>
                </c:pt>
                <c:pt idx="64">
                  <c:v>1209</c:v>
                </c:pt>
                <c:pt idx="65">
                  <c:v>1209</c:v>
                </c:pt>
                <c:pt idx="66">
                  <c:v>1209</c:v>
                </c:pt>
                <c:pt idx="67">
                  <c:v>1209</c:v>
                </c:pt>
                <c:pt idx="68">
                  <c:v>1209</c:v>
                </c:pt>
                <c:pt idx="69">
                  <c:v>1209</c:v>
                </c:pt>
                <c:pt idx="70">
                  <c:v>1209</c:v>
                </c:pt>
                <c:pt idx="71">
                  <c:v>1209</c:v>
                </c:pt>
                <c:pt idx="72">
                  <c:v>1209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D25-465A-B9E0-001FB166A0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catAx>
        <c:axId val="2980031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Algn val="ctr"/>
        <c:lblOffset val="100"/>
        <c:tickLblSkip val="1"/>
        <c:noMultiLvlLbl val="1"/>
      </c:catAx>
      <c:valAx>
        <c:axId val="29800353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691743527347279E-2"/>
          <c:y val="3.1245307675528175E-2"/>
          <c:w val="0.73928602709714164"/>
          <c:h val="0.79441885555168334"/>
        </c:manualLayout>
      </c:layout>
      <c:barChart>
        <c:barDir val="col"/>
        <c:grouping val="clustered"/>
        <c:varyColors val="0"/>
        <c:ser>
          <c:idx val="5"/>
          <c:order val="4"/>
          <c:tx>
            <c:v>Reálné hodnoty</c:v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numRef>
              <c:f>Sheet1!$B$1:$FZ$1</c:f>
              <c:numCache>
                <c:formatCode>m/d/yyyy</c:formatCode>
                <c:ptCount val="181"/>
                <c:pt idx="0">
                  <c:v>44197</c:v>
                </c:pt>
                <c:pt idx="1">
                  <c:v>44198</c:v>
                </c:pt>
                <c:pt idx="2">
                  <c:v>44199</c:v>
                </c:pt>
                <c:pt idx="3">
                  <c:v>44200</c:v>
                </c:pt>
                <c:pt idx="4">
                  <c:v>44201</c:v>
                </c:pt>
                <c:pt idx="5">
                  <c:v>44202</c:v>
                </c:pt>
                <c:pt idx="6">
                  <c:v>44203</c:v>
                </c:pt>
                <c:pt idx="7">
                  <c:v>44204</c:v>
                </c:pt>
                <c:pt idx="8">
                  <c:v>44205</c:v>
                </c:pt>
                <c:pt idx="9">
                  <c:v>44206</c:v>
                </c:pt>
                <c:pt idx="10">
                  <c:v>44207</c:v>
                </c:pt>
                <c:pt idx="11">
                  <c:v>44208</c:v>
                </c:pt>
                <c:pt idx="12">
                  <c:v>44209</c:v>
                </c:pt>
                <c:pt idx="13">
                  <c:v>44210</c:v>
                </c:pt>
                <c:pt idx="14">
                  <c:v>44211</c:v>
                </c:pt>
                <c:pt idx="15">
                  <c:v>44212</c:v>
                </c:pt>
                <c:pt idx="16">
                  <c:v>44213</c:v>
                </c:pt>
                <c:pt idx="17">
                  <c:v>44214</c:v>
                </c:pt>
                <c:pt idx="18">
                  <c:v>44215</c:v>
                </c:pt>
                <c:pt idx="19">
                  <c:v>44216</c:v>
                </c:pt>
                <c:pt idx="20">
                  <c:v>44217</c:v>
                </c:pt>
                <c:pt idx="21">
                  <c:v>44218</c:v>
                </c:pt>
                <c:pt idx="22">
                  <c:v>44219</c:v>
                </c:pt>
                <c:pt idx="23">
                  <c:v>44220</c:v>
                </c:pt>
                <c:pt idx="24">
                  <c:v>44221</c:v>
                </c:pt>
                <c:pt idx="25">
                  <c:v>44222</c:v>
                </c:pt>
                <c:pt idx="26">
                  <c:v>44223</c:v>
                </c:pt>
                <c:pt idx="27">
                  <c:v>44224</c:v>
                </c:pt>
                <c:pt idx="28">
                  <c:v>44225</c:v>
                </c:pt>
                <c:pt idx="29">
                  <c:v>44226</c:v>
                </c:pt>
                <c:pt idx="30">
                  <c:v>44227</c:v>
                </c:pt>
                <c:pt idx="31">
                  <c:v>44228</c:v>
                </c:pt>
                <c:pt idx="32">
                  <c:v>44229</c:v>
                </c:pt>
                <c:pt idx="33">
                  <c:v>44230</c:v>
                </c:pt>
                <c:pt idx="34">
                  <c:v>44231</c:v>
                </c:pt>
                <c:pt idx="35">
                  <c:v>44232</c:v>
                </c:pt>
                <c:pt idx="36">
                  <c:v>44233</c:v>
                </c:pt>
                <c:pt idx="37">
                  <c:v>44234</c:v>
                </c:pt>
                <c:pt idx="38">
                  <c:v>44235</c:v>
                </c:pt>
                <c:pt idx="39">
                  <c:v>44236</c:v>
                </c:pt>
                <c:pt idx="40">
                  <c:v>44237</c:v>
                </c:pt>
                <c:pt idx="41">
                  <c:v>44238</c:v>
                </c:pt>
                <c:pt idx="42">
                  <c:v>44239</c:v>
                </c:pt>
                <c:pt idx="43">
                  <c:v>44240</c:v>
                </c:pt>
                <c:pt idx="44">
                  <c:v>44241</c:v>
                </c:pt>
                <c:pt idx="45">
                  <c:v>44242</c:v>
                </c:pt>
                <c:pt idx="46">
                  <c:v>44243</c:v>
                </c:pt>
                <c:pt idx="47">
                  <c:v>44244</c:v>
                </c:pt>
                <c:pt idx="48">
                  <c:v>44245</c:v>
                </c:pt>
                <c:pt idx="49">
                  <c:v>44246</c:v>
                </c:pt>
                <c:pt idx="50">
                  <c:v>44247</c:v>
                </c:pt>
                <c:pt idx="51">
                  <c:v>44248</c:v>
                </c:pt>
                <c:pt idx="52">
                  <c:v>44249</c:v>
                </c:pt>
                <c:pt idx="53">
                  <c:v>44250</c:v>
                </c:pt>
                <c:pt idx="54">
                  <c:v>44251</c:v>
                </c:pt>
                <c:pt idx="55">
                  <c:v>44252</c:v>
                </c:pt>
                <c:pt idx="56">
                  <c:v>44253</c:v>
                </c:pt>
                <c:pt idx="57">
                  <c:v>44254</c:v>
                </c:pt>
                <c:pt idx="58">
                  <c:v>44255</c:v>
                </c:pt>
                <c:pt idx="59">
                  <c:v>44256</c:v>
                </c:pt>
                <c:pt idx="60">
                  <c:v>44257</c:v>
                </c:pt>
                <c:pt idx="61">
                  <c:v>44258</c:v>
                </c:pt>
                <c:pt idx="62">
                  <c:v>44259</c:v>
                </c:pt>
                <c:pt idx="63">
                  <c:v>44260</c:v>
                </c:pt>
                <c:pt idx="64">
                  <c:v>44261</c:v>
                </c:pt>
                <c:pt idx="65">
                  <c:v>44262</c:v>
                </c:pt>
                <c:pt idx="66">
                  <c:v>44263</c:v>
                </c:pt>
                <c:pt idx="67">
                  <c:v>44264</c:v>
                </c:pt>
                <c:pt idx="68">
                  <c:v>44265</c:v>
                </c:pt>
                <c:pt idx="69">
                  <c:v>44266</c:v>
                </c:pt>
                <c:pt idx="70">
                  <c:v>44267</c:v>
                </c:pt>
                <c:pt idx="71">
                  <c:v>44268</c:v>
                </c:pt>
                <c:pt idx="72">
                  <c:v>44269</c:v>
                </c:pt>
                <c:pt idx="73">
                  <c:v>44270</c:v>
                </c:pt>
                <c:pt idx="74">
                  <c:v>44271</c:v>
                </c:pt>
                <c:pt idx="75">
                  <c:v>44272</c:v>
                </c:pt>
                <c:pt idx="76">
                  <c:v>44273</c:v>
                </c:pt>
                <c:pt idx="77">
                  <c:v>44274</c:v>
                </c:pt>
                <c:pt idx="78">
                  <c:v>44275</c:v>
                </c:pt>
                <c:pt idx="79">
                  <c:v>44276</c:v>
                </c:pt>
                <c:pt idx="80">
                  <c:v>44277</c:v>
                </c:pt>
                <c:pt idx="81">
                  <c:v>44278</c:v>
                </c:pt>
                <c:pt idx="82">
                  <c:v>44279</c:v>
                </c:pt>
                <c:pt idx="83">
                  <c:v>44280</c:v>
                </c:pt>
                <c:pt idx="84">
                  <c:v>44281</c:v>
                </c:pt>
                <c:pt idx="85">
                  <c:v>44282</c:v>
                </c:pt>
                <c:pt idx="86">
                  <c:v>44283</c:v>
                </c:pt>
                <c:pt idx="87">
                  <c:v>44284</c:v>
                </c:pt>
                <c:pt idx="88">
                  <c:v>44285</c:v>
                </c:pt>
                <c:pt idx="89">
                  <c:v>44286</c:v>
                </c:pt>
                <c:pt idx="90">
                  <c:v>44287</c:v>
                </c:pt>
                <c:pt idx="91">
                  <c:v>44288</c:v>
                </c:pt>
                <c:pt idx="92">
                  <c:v>44289</c:v>
                </c:pt>
                <c:pt idx="93">
                  <c:v>44290</c:v>
                </c:pt>
              </c:numCache>
            </c:numRef>
          </c:cat>
          <c:val>
            <c:numRef>
              <c:f>Sheet1!$B$7:$FZ$7</c:f>
              <c:numCache>
                <c:formatCode>General</c:formatCode>
                <c:ptCount val="181"/>
                <c:pt idx="0">
                  <c:v>5644</c:v>
                </c:pt>
                <c:pt idx="1">
                  <c:v>5949</c:v>
                </c:pt>
                <c:pt idx="2">
                  <c:v>6262</c:v>
                </c:pt>
                <c:pt idx="3">
                  <c:v>7203</c:v>
                </c:pt>
                <c:pt idx="4">
                  <c:v>7383</c:v>
                </c:pt>
                <c:pt idx="5">
                  <c:v>7373</c:v>
                </c:pt>
                <c:pt idx="6">
                  <c:v>7512</c:v>
                </c:pt>
                <c:pt idx="7">
                  <c:v>7306</c:v>
                </c:pt>
                <c:pt idx="8">
                  <c:v>6729</c:v>
                </c:pt>
                <c:pt idx="9">
                  <c:v>6839</c:v>
                </c:pt>
                <c:pt idx="10">
                  <c:v>7379</c:v>
                </c:pt>
                <c:pt idx="11">
                  <c:v>7433</c:v>
                </c:pt>
                <c:pt idx="12">
                  <c:v>7260</c:v>
                </c:pt>
                <c:pt idx="13">
                  <c:v>7183</c:v>
                </c:pt>
                <c:pt idx="14">
                  <c:v>7096</c:v>
                </c:pt>
                <c:pt idx="15">
                  <c:v>6473</c:v>
                </c:pt>
                <c:pt idx="16">
                  <c:v>6439</c:v>
                </c:pt>
                <c:pt idx="17">
                  <c:v>6927</c:v>
                </c:pt>
                <c:pt idx="18">
                  <c:v>6643</c:v>
                </c:pt>
                <c:pt idx="19">
                  <c:v>6474</c:v>
                </c:pt>
                <c:pt idx="20">
                  <c:v>6353</c:v>
                </c:pt>
                <c:pt idx="21">
                  <c:v>6330</c:v>
                </c:pt>
                <c:pt idx="22">
                  <c:v>5828</c:v>
                </c:pt>
                <c:pt idx="23">
                  <c:v>5868</c:v>
                </c:pt>
                <c:pt idx="24">
                  <c:v>6290</c:v>
                </c:pt>
                <c:pt idx="25">
                  <c:v>6253</c:v>
                </c:pt>
                <c:pt idx="26">
                  <c:v>6097</c:v>
                </c:pt>
                <c:pt idx="27">
                  <c:v>5989</c:v>
                </c:pt>
                <c:pt idx="28">
                  <c:v>5933</c:v>
                </c:pt>
                <c:pt idx="29">
                  <c:v>5493</c:v>
                </c:pt>
                <c:pt idx="30">
                  <c:v>5540</c:v>
                </c:pt>
                <c:pt idx="31">
                  <c:v>6067</c:v>
                </c:pt>
                <c:pt idx="32">
                  <c:v>5958</c:v>
                </c:pt>
                <c:pt idx="33">
                  <c:v>5928</c:v>
                </c:pt>
                <c:pt idx="34">
                  <c:v>5953</c:v>
                </c:pt>
                <c:pt idx="35">
                  <c:v>5936</c:v>
                </c:pt>
                <c:pt idx="36">
                  <c:v>5605</c:v>
                </c:pt>
                <c:pt idx="37">
                  <c:v>5746</c:v>
                </c:pt>
                <c:pt idx="38">
                  <c:v>6161</c:v>
                </c:pt>
                <c:pt idx="39">
                  <c:v>6095</c:v>
                </c:pt>
                <c:pt idx="40">
                  <c:v>6015</c:v>
                </c:pt>
                <c:pt idx="41">
                  <c:v>5992</c:v>
                </c:pt>
                <c:pt idx="42">
                  <c:v>5926</c:v>
                </c:pt>
                <c:pt idx="43">
                  <c:v>5620</c:v>
                </c:pt>
                <c:pt idx="44">
                  <c:v>5833</c:v>
                </c:pt>
                <c:pt idx="45">
                  <c:v>6317</c:v>
                </c:pt>
                <c:pt idx="46">
                  <c:v>6350</c:v>
                </c:pt>
                <c:pt idx="47">
                  <c:v>6435</c:v>
                </c:pt>
                <c:pt idx="48">
                  <c:v>6533</c:v>
                </c:pt>
                <c:pt idx="49">
                  <c:v>6548</c:v>
                </c:pt>
                <c:pt idx="50">
                  <c:v>6148</c:v>
                </c:pt>
                <c:pt idx="51">
                  <c:v>6355</c:v>
                </c:pt>
                <c:pt idx="52">
                  <c:v>7051</c:v>
                </c:pt>
                <c:pt idx="53">
                  <c:v>7084</c:v>
                </c:pt>
                <c:pt idx="54">
                  <c:v>7176</c:v>
                </c:pt>
                <c:pt idx="55">
                  <c:v>7392</c:v>
                </c:pt>
                <c:pt idx="56">
                  <c:v>7488</c:v>
                </c:pt>
                <c:pt idx="57">
                  <c:v>7193</c:v>
                </c:pt>
                <c:pt idx="58">
                  <c:v>7456</c:v>
                </c:pt>
                <c:pt idx="59">
                  <c:v>8272</c:v>
                </c:pt>
                <c:pt idx="60">
                  <c:v>8451</c:v>
                </c:pt>
                <c:pt idx="61">
                  <c:v>8392</c:v>
                </c:pt>
                <c:pt idx="62">
                  <c:v>8395</c:v>
                </c:pt>
                <c:pt idx="63">
                  <c:v>8453</c:v>
                </c:pt>
                <c:pt idx="64">
                  <c:v>8110</c:v>
                </c:pt>
                <c:pt idx="65">
                  <c:v>8335</c:v>
                </c:pt>
                <c:pt idx="66">
                  <c:v>9009</c:v>
                </c:pt>
                <c:pt idx="67">
                  <c:v>8977</c:v>
                </c:pt>
                <c:pt idx="68">
                  <c:v>8997</c:v>
                </c:pt>
                <c:pt idx="69">
                  <c:v>8962</c:v>
                </c:pt>
                <c:pt idx="70">
                  <c:v>8933</c:v>
                </c:pt>
                <c:pt idx="71">
                  <c:v>8529</c:v>
                </c:pt>
                <c:pt idx="72">
                  <c:v>8745</c:v>
                </c:pt>
                <c:pt idx="73">
                  <c:v>9457</c:v>
                </c:pt>
                <c:pt idx="74">
                  <c:v>9328</c:v>
                </c:pt>
                <c:pt idx="75">
                  <c:v>9166</c:v>
                </c:pt>
                <c:pt idx="76">
                  <c:v>8963</c:v>
                </c:pt>
                <c:pt idx="77">
                  <c:v>8773</c:v>
                </c:pt>
                <c:pt idx="78">
                  <c:v>8219</c:v>
                </c:pt>
                <c:pt idx="79">
                  <c:v>8335</c:v>
                </c:pt>
                <c:pt idx="80">
                  <c:v>8973</c:v>
                </c:pt>
                <c:pt idx="81">
                  <c:v>8639</c:v>
                </c:pt>
                <c:pt idx="82">
                  <c:v>8321</c:v>
                </c:pt>
                <c:pt idx="83">
                  <c:v>8167</c:v>
                </c:pt>
                <c:pt idx="84">
                  <c:v>8043</c:v>
                </c:pt>
                <c:pt idx="85">
                  <c:v>7525</c:v>
                </c:pt>
                <c:pt idx="86">
                  <c:v>7578</c:v>
                </c:pt>
                <c:pt idx="87">
                  <c:v>8124</c:v>
                </c:pt>
                <c:pt idx="88">
                  <c:v>7840</c:v>
                </c:pt>
                <c:pt idx="89">
                  <c:v>7486</c:v>
                </c:pt>
                <c:pt idx="90">
                  <c:v>7037</c:v>
                </c:pt>
                <c:pt idx="91">
                  <c:v>6518</c:v>
                </c:pt>
                <c:pt idx="92">
                  <c:v>6458</c:v>
                </c:pt>
                <c:pt idx="9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FE-4410-BF3D-17A1191D09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3"/>
          <c:order val="0"/>
          <c:tx>
            <c:v>R = 0,8</c:v>
          </c:tx>
          <c:spPr>
            <a:ln w="28575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44197</c:v>
                </c:pt>
                <c:pt idx="1">
                  <c:v>44198</c:v>
                </c:pt>
                <c:pt idx="2">
                  <c:v>44199</c:v>
                </c:pt>
                <c:pt idx="3">
                  <c:v>44200</c:v>
                </c:pt>
                <c:pt idx="4">
                  <c:v>44201</c:v>
                </c:pt>
                <c:pt idx="5">
                  <c:v>44202</c:v>
                </c:pt>
                <c:pt idx="6">
                  <c:v>44203</c:v>
                </c:pt>
                <c:pt idx="7">
                  <c:v>44204</c:v>
                </c:pt>
                <c:pt idx="8">
                  <c:v>44205</c:v>
                </c:pt>
                <c:pt idx="9">
                  <c:v>44206</c:v>
                </c:pt>
                <c:pt idx="10">
                  <c:v>44207</c:v>
                </c:pt>
                <c:pt idx="11">
                  <c:v>44208</c:v>
                </c:pt>
                <c:pt idx="12">
                  <c:v>44209</c:v>
                </c:pt>
                <c:pt idx="13">
                  <c:v>44210</c:v>
                </c:pt>
                <c:pt idx="14">
                  <c:v>44211</c:v>
                </c:pt>
                <c:pt idx="15">
                  <c:v>44212</c:v>
                </c:pt>
                <c:pt idx="16">
                  <c:v>44213</c:v>
                </c:pt>
                <c:pt idx="17">
                  <c:v>44214</c:v>
                </c:pt>
                <c:pt idx="18">
                  <c:v>44215</c:v>
                </c:pt>
                <c:pt idx="19">
                  <c:v>44216</c:v>
                </c:pt>
                <c:pt idx="20">
                  <c:v>44217</c:v>
                </c:pt>
                <c:pt idx="21">
                  <c:v>44218</c:v>
                </c:pt>
                <c:pt idx="22">
                  <c:v>44219</c:v>
                </c:pt>
                <c:pt idx="23">
                  <c:v>44220</c:v>
                </c:pt>
                <c:pt idx="24">
                  <c:v>44221</c:v>
                </c:pt>
                <c:pt idx="25">
                  <c:v>44222</c:v>
                </c:pt>
                <c:pt idx="26">
                  <c:v>44223</c:v>
                </c:pt>
                <c:pt idx="27">
                  <c:v>44224</c:v>
                </c:pt>
                <c:pt idx="28">
                  <c:v>44225</c:v>
                </c:pt>
                <c:pt idx="29">
                  <c:v>44226</c:v>
                </c:pt>
                <c:pt idx="30">
                  <c:v>44227</c:v>
                </c:pt>
                <c:pt idx="31">
                  <c:v>44228</c:v>
                </c:pt>
                <c:pt idx="32">
                  <c:v>44229</c:v>
                </c:pt>
                <c:pt idx="33">
                  <c:v>44230</c:v>
                </c:pt>
                <c:pt idx="34">
                  <c:v>44231</c:v>
                </c:pt>
                <c:pt idx="35">
                  <c:v>44232</c:v>
                </c:pt>
                <c:pt idx="36">
                  <c:v>44233</c:v>
                </c:pt>
                <c:pt idx="37">
                  <c:v>44234</c:v>
                </c:pt>
                <c:pt idx="38">
                  <c:v>44235</c:v>
                </c:pt>
                <c:pt idx="39">
                  <c:v>44236</c:v>
                </c:pt>
                <c:pt idx="40">
                  <c:v>44237</c:v>
                </c:pt>
                <c:pt idx="41">
                  <c:v>44238</c:v>
                </c:pt>
                <c:pt idx="42">
                  <c:v>44239</c:v>
                </c:pt>
                <c:pt idx="43">
                  <c:v>44240</c:v>
                </c:pt>
                <c:pt idx="44">
                  <c:v>44241</c:v>
                </c:pt>
                <c:pt idx="45">
                  <c:v>44242</c:v>
                </c:pt>
                <c:pt idx="46">
                  <c:v>44243</c:v>
                </c:pt>
                <c:pt idx="47">
                  <c:v>44244</c:v>
                </c:pt>
                <c:pt idx="48">
                  <c:v>44245</c:v>
                </c:pt>
                <c:pt idx="49">
                  <c:v>44246</c:v>
                </c:pt>
                <c:pt idx="50">
                  <c:v>44247</c:v>
                </c:pt>
                <c:pt idx="51">
                  <c:v>44248</c:v>
                </c:pt>
                <c:pt idx="52">
                  <c:v>44249</c:v>
                </c:pt>
                <c:pt idx="53">
                  <c:v>44250</c:v>
                </c:pt>
                <c:pt idx="54">
                  <c:v>44251</c:v>
                </c:pt>
                <c:pt idx="55">
                  <c:v>44252</c:v>
                </c:pt>
                <c:pt idx="56">
                  <c:v>44253</c:v>
                </c:pt>
                <c:pt idx="57">
                  <c:v>44254</c:v>
                </c:pt>
                <c:pt idx="58">
                  <c:v>44255</c:v>
                </c:pt>
                <c:pt idx="59">
                  <c:v>44256</c:v>
                </c:pt>
                <c:pt idx="60">
                  <c:v>44257</c:v>
                </c:pt>
                <c:pt idx="61">
                  <c:v>44258</c:v>
                </c:pt>
                <c:pt idx="62">
                  <c:v>44259</c:v>
                </c:pt>
                <c:pt idx="63">
                  <c:v>44260</c:v>
                </c:pt>
                <c:pt idx="64">
                  <c:v>44261</c:v>
                </c:pt>
                <c:pt idx="65">
                  <c:v>44262</c:v>
                </c:pt>
                <c:pt idx="66">
                  <c:v>44263</c:v>
                </c:pt>
                <c:pt idx="67">
                  <c:v>44264</c:v>
                </c:pt>
                <c:pt idx="68">
                  <c:v>44265</c:v>
                </c:pt>
                <c:pt idx="69">
                  <c:v>44266</c:v>
                </c:pt>
                <c:pt idx="70">
                  <c:v>44267</c:v>
                </c:pt>
                <c:pt idx="71">
                  <c:v>44268</c:v>
                </c:pt>
                <c:pt idx="72">
                  <c:v>44269</c:v>
                </c:pt>
                <c:pt idx="73">
                  <c:v>44270</c:v>
                </c:pt>
                <c:pt idx="74">
                  <c:v>44271</c:v>
                </c:pt>
                <c:pt idx="75">
                  <c:v>44272</c:v>
                </c:pt>
                <c:pt idx="76">
                  <c:v>44273</c:v>
                </c:pt>
                <c:pt idx="77">
                  <c:v>44274</c:v>
                </c:pt>
                <c:pt idx="78">
                  <c:v>44275</c:v>
                </c:pt>
                <c:pt idx="79">
                  <c:v>44276</c:v>
                </c:pt>
                <c:pt idx="80">
                  <c:v>44277</c:v>
                </c:pt>
                <c:pt idx="81">
                  <c:v>44278</c:v>
                </c:pt>
                <c:pt idx="82">
                  <c:v>44279</c:v>
                </c:pt>
                <c:pt idx="83">
                  <c:v>44280</c:v>
                </c:pt>
                <c:pt idx="84">
                  <c:v>44281</c:v>
                </c:pt>
                <c:pt idx="85">
                  <c:v>44282</c:v>
                </c:pt>
                <c:pt idx="86">
                  <c:v>44283</c:v>
                </c:pt>
                <c:pt idx="87">
                  <c:v>44284</c:v>
                </c:pt>
                <c:pt idx="88">
                  <c:v>44285</c:v>
                </c:pt>
                <c:pt idx="89">
                  <c:v>44286</c:v>
                </c:pt>
                <c:pt idx="90">
                  <c:v>44287</c:v>
                </c:pt>
                <c:pt idx="91">
                  <c:v>44288</c:v>
                </c:pt>
                <c:pt idx="92">
                  <c:v>44289</c:v>
                </c:pt>
                <c:pt idx="93">
                  <c:v>44290</c:v>
                </c:pt>
              </c:numCache>
            </c:numRef>
          </c:cat>
          <c:val>
            <c:numRef>
              <c:f>Sheet1!$B$2:$FZ$2</c:f>
              <c:numCache>
                <c:formatCode>General</c:formatCode>
                <c:ptCount val="181"/>
                <c:pt idx="70">
                  <c:v>8885.2017813608909</c:v>
                </c:pt>
                <c:pt idx="71">
                  <c:v>8789.2983738304101</c:v>
                </c:pt>
                <c:pt idx="72">
                  <c:v>8680.0445932863204</c:v>
                </c:pt>
                <c:pt idx="73">
                  <c:v>8554.7381207630624</c:v>
                </c:pt>
                <c:pt idx="74">
                  <c:v>8408.8923040966092</c:v>
                </c:pt>
                <c:pt idx="75">
                  <c:v>8251.0525535248598</c:v>
                </c:pt>
                <c:pt idx="76">
                  <c:v>8083.6483566379029</c:v>
                </c:pt>
                <c:pt idx="77">
                  <c:v>7904.5877680697249</c:v>
                </c:pt>
                <c:pt idx="78">
                  <c:v>7714.5819495476862</c:v>
                </c:pt>
                <c:pt idx="79">
                  <c:v>7516.1431878296744</c:v>
                </c:pt>
                <c:pt idx="80">
                  <c:v>7311.4138660891886</c:v>
                </c:pt>
                <c:pt idx="81">
                  <c:v>7101.6097399470927</c:v>
                </c:pt>
                <c:pt idx="82">
                  <c:v>6890.5496923478768</c:v>
                </c:pt>
                <c:pt idx="83">
                  <c:v>6679.4870550062587</c:v>
                </c:pt>
                <c:pt idx="84">
                  <c:v>6469.9435906098106</c:v>
                </c:pt>
                <c:pt idx="85">
                  <c:v>6262.3992024446397</c:v>
                </c:pt>
                <c:pt idx="86">
                  <c:v>6056.8930947455165</c:v>
                </c:pt>
                <c:pt idx="87">
                  <c:v>5852.0436900082404</c:v>
                </c:pt>
                <c:pt idx="88">
                  <c:v>5648.698596585843</c:v>
                </c:pt>
                <c:pt idx="89">
                  <c:v>5449.0603992986353</c:v>
                </c:pt>
                <c:pt idx="90">
                  <c:v>5253.902497155701</c:v>
                </c:pt>
                <c:pt idx="91">
                  <c:v>5063.9659919975938</c:v>
                </c:pt>
                <c:pt idx="92">
                  <c:v>4879.022239140897</c:v>
                </c:pt>
                <c:pt idx="93">
                  <c:v>4699.4279125881949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FE-4410-BF3D-17A1191D0985}"/>
            </c:ext>
          </c:extLst>
        </c:ser>
        <c:ser>
          <c:idx val="2"/>
          <c:order val="1"/>
          <c:tx>
            <c:v>R = 0,9</c:v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44197</c:v>
                </c:pt>
                <c:pt idx="1">
                  <c:v>44198</c:v>
                </c:pt>
                <c:pt idx="2">
                  <c:v>44199</c:v>
                </c:pt>
                <c:pt idx="3">
                  <c:v>44200</c:v>
                </c:pt>
                <c:pt idx="4">
                  <c:v>44201</c:v>
                </c:pt>
                <c:pt idx="5">
                  <c:v>44202</c:v>
                </c:pt>
                <c:pt idx="6">
                  <c:v>44203</c:v>
                </c:pt>
                <c:pt idx="7">
                  <c:v>44204</c:v>
                </c:pt>
                <c:pt idx="8">
                  <c:v>44205</c:v>
                </c:pt>
                <c:pt idx="9">
                  <c:v>44206</c:v>
                </c:pt>
                <c:pt idx="10">
                  <c:v>44207</c:v>
                </c:pt>
                <c:pt idx="11">
                  <c:v>44208</c:v>
                </c:pt>
                <c:pt idx="12">
                  <c:v>44209</c:v>
                </c:pt>
                <c:pt idx="13">
                  <c:v>44210</c:v>
                </c:pt>
                <c:pt idx="14">
                  <c:v>44211</c:v>
                </c:pt>
                <c:pt idx="15">
                  <c:v>44212</c:v>
                </c:pt>
                <c:pt idx="16">
                  <c:v>44213</c:v>
                </c:pt>
                <c:pt idx="17">
                  <c:v>44214</c:v>
                </c:pt>
                <c:pt idx="18">
                  <c:v>44215</c:v>
                </c:pt>
                <c:pt idx="19">
                  <c:v>44216</c:v>
                </c:pt>
                <c:pt idx="20">
                  <c:v>44217</c:v>
                </c:pt>
                <c:pt idx="21">
                  <c:v>44218</c:v>
                </c:pt>
                <c:pt idx="22">
                  <c:v>44219</c:v>
                </c:pt>
                <c:pt idx="23">
                  <c:v>44220</c:v>
                </c:pt>
                <c:pt idx="24">
                  <c:v>44221</c:v>
                </c:pt>
                <c:pt idx="25">
                  <c:v>44222</c:v>
                </c:pt>
                <c:pt idx="26">
                  <c:v>44223</c:v>
                </c:pt>
                <c:pt idx="27">
                  <c:v>44224</c:v>
                </c:pt>
                <c:pt idx="28">
                  <c:v>44225</c:v>
                </c:pt>
                <c:pt idx="29">
                  <c:v>44226</c:v>
                </c:pt>
                <c:pt idx="30">
                  <c:v>44227</c:v>
                </c:pt>
                <c:pt idx="31">
                  <c:v>44228</c:v>
                </c:pt>
                <c:pt idx="32">
                  <c:v>44229</c:v>
                </c:pt>
                <c:pt idx="33">
                  <c:v>44230</c:v>
                </c:pt>
                <c:pt idx="34">
                  <c:v>44231</c:v>
                </c:pt>
                <c:pt idx="35">
                  <c:v>44232</c:v>
                </c:pt>
                <c:pt idx="36">
                  <c:v>44233</c:v>
                </c:pt>
                <c:pt idx="37">
                  <c:v>44234</c:v>
                </c:pt>
                <c:pt idx="38">
                  <c:v>44235</c:v>
                </c:pt>
                <c:pt idx="39">
                  <c:v>44236</c:v>
                </c:pt>
                <c:pt idx="40">
                  <c:v>44237</c:v>
                </c:pt>
                <c:pt idx="41">
                  <c:v>44238</c:v>
                </c:pt>
                <c:pt idx="42">
                  <c:v>44239</c:v>
                </c:pt>
                <c:pt idx="43">
                  <c:v>44240</c:v>
                </c:pt>
                <c:pt idx="44">
                  <c:v>44241</c:v>
                </c:pt>
                <c:pt idx="45">
                  <c:v>44242</c:v>
                </c:pt>
                <c:pt idx="46">
                  <c:v>44243</c:v>
                </c:pt>
                <c:pt idx="47">
                  <c:v>44244</c:v>
                </c:pt>
                <c:pt idx="48">
                  <c:v>44245</c:v>
                </c:pt>
                <c:pt idx="49">
                  <c:v>44246</c:v>
                </c:pt>
                <c:pt idx="50">
                  <c:v>44247</c:v>
                </c:pt>
                <c:pt idx="51">
                  <c:v>44248</c:v>
                </c:pt>
                <c:pt idx="52">
                  <c:v>44249</c:v>
                </c:pt>
                <c:pt idx="53">
                  <c:v>44250</c:v>
                </c:pt>
                <c:pt idx="54">
                  <c:v>44251</c:v>
                </c:pt>
                <c:pt idx="55">
                  <c:v>44252</c:v>
                </c:pt>
                <c:pt idx="56">
                  <c:v>44253</c:v>
                </c:pt>
                <c:pt idx="57">
                  <c:v>44254</c:v>
                </c:pt>
                <c:pt idx="58">
                  <c:v>44255</c:v>
                </c:pt>
                <c:pt idx="59">
                  <c:v>44256</c:v>
                </c:pt>
                <c:pt idx="60">
                  <c:v>44257</c:v>
                </c:pt>
                <c:pt idx="61">
                  <c:v>44258</c:v>
                </c:pt>
                <c:pt idx="62">
                  <c:v>44259</c:v>
                </c:pt>
                <c:pt idx="63">
                  <c:v>44260</c:v>
                </c:pt>
                <c:pt idx="64">
                  <c:v>44261</c:v>
                </c:pt>
                <c:pt idx="65">
                  <c:v>44262</c:v>
                </c:pt>
                <c:pt idx="66">
                  <c:v>44263</c:v>
                </c:pt>
                <c:pt idx="67">
                  <c:v>44264</c:v>
                </c:pt>
                <c:pt idx="68">
                  <c:v>44265</c:v>
                </c:pt>
                <c:pt idx="69">
                  <c:v>44266</c:v>
                </c:pt>
                <c:pt idx="70">
                  <c:v>44267</c:v>
                </c:pt>
                <c:pt idx="71">
                  <c:v>44268</c:v>
                </c:pt>
                <c:pt idx="72">
                  <c:v>44269</c:v>
                </c:pt>
                <c:pt idx="73">
                  <c:v>44270</c:v>
                </c:pt>
                <c:pt idx="74">
                  <c:v>44271</c:v>
                </c:pt>
                <c:pt idx="75">
                  <c:v>44272</c:v>
                </c:pt>
                <c:pt idx="76">
                  <c:v>44273</c:v>
                </c:pt>
                <c:pt idx="77">
                  <c:v>44274</c:v>
                </c:pt>
                <c:pt idx="78">
                  <c:v>44275</c:v>
                </c:pt>
                <c:pt idx="79">
                  <c:v>44276</c:v>
                </c:pt>
                <c:pt idx="80">
                  <c:v>44277</c:v>
                </c:pt>
                <c:pt idx="81">
                  <c:v>44278</c:v>
                </c:pt>
                <c:pt idx="82">
                  <c:v>44279</c:v>
                </c:pt>
                <c:pt idx="83">
                  <c:v>44280</c:v>
                </c:pt>
                <c:pt idx="84">
                  <c:v>44281</c:v>
                </c:pt>
                <c:pt idx="85">
                  <c:v>44282</c:v>
                </c:pt>
                <c:pt idx="86">
                  <c:v>44283</c:v>
                </c:pt>
                <c:pt idx="87">
                  <c:v>44284</c:v>
                </c:pt>
                <c:pt idx="88">
                  <c:v>44285</c:v>
                </c:pt>
                <c:pt idx="89">
                  <c:v>44286</c:v>
                </c:pt>
                <c:pt idx="90">
                  <c:v>44287</c:v>
                </c:pt>
                <c:pt idx="91">
                  <c:v>44288</c:v>
                </c:pt>
                <c:pt idx="92">
                  <c:v>44289</c:v>
                </c:pt>
                <c:pt idx="93">
                  <c:v>44290</c:v>
                </c:pt>
              </c:numCache>
            </c:numRef>
          </c:cat>
          <c:val>
            <c:numRef>
              <c:f>Sheet1!$B$3:$FZ$3</c:f>
              <c:numCache>
                <c:formatCode>General</c:formatCode>
                <c:ptCount val="181"/>
                <c:pt idx="70">
                  <c:v>8930.6771307836261</c:v>
                </c:pt>
                <c:pt idx="71">
                  <c:v>8895.6229458229427</c:v>
                </c:pt>
                <c:pt idx="72">
                  <c:v>8857.120390381182</c:v>
                </c:pt>
                <c:pt idx="73">
                  <c:v>8812.2838174044045</c:v>
                </c:pt>
                <c:pt idx="74">
                  <c:v>8756.5034475521024</c:v>
                </c:pt>
                <c:pt idx="75">
                  <c:v>8695.3978636164429</c:v>
                </c:pt>
                <c:pt idx="76">
                  <c:v>8629.2554061141691</c:v>
                </c:pt>
                <c:pt idx="77">
                  <c:v>8555.1353544055837</c:v>
                </c:pt>
                <c:pt idx="78">
                  <c:v>8473.2768279380361</c:v>
                </c:pt>
                <c:pt idx="79">
                  <c:v>8385.3979832078367</c:v>
                </c:pt>
                <c:pt idx="80">
                  <c:v>8292.0092822116585</c:v>
                </c:pt>
                <c:pt idx="81">
                  <c:v>8192.1989820014023</c:v>
                </c:pt>
                <c:pt idx="82">
                  <c:v>8088.5194157191781</c:v>
                </c:pt>
                <c:pt idx="83">
                  <c:v>7982.0277666845323</c:v>
                </c:pt>
                <c:pt idx="84">
                  <c:v>7873.9759655270745</c:v>
                </c:pt>
                <c:pt idx="85">
                  <c:v>7764.4396407880522</c:v>
                </c:pt>
                <c:pt idx="86">
                  <c:v>7653.1305802850693</c:v>
                </c:pt>
                <c:pt idx="87">
                  <c:v>7538.4545088366785</c:v>
                </c:pt>
                <c:pt idx="88">
                  <c:v>7421.1563026576359</c:v>
                </c:pt>
                <c:pt idx="89">
                  <c:v>7303.3025375368961</c:v>
                </c:pt>
                <c:pt idx="90">
                  <c:v>7185.5188995325652</c:v>
                </c:pt>
                <c:pt idx="91">
                  <c:v>7068.3429569643231</c:v>
                </c:pt>
                <c:pt idx="92">
                  <c:v>6951.5004399780792</c:v>
                </c:pt>
                <c:pt idx="93">
                  <c:v>6835.4157862169759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2FE-4410-BF3D-17A1191D0985}"/>
            </c:ext>
          </c:extLst>
        </c:ser>
        <c:ser>
          <c:idx val="1"/>
          <c:order val="2"/>
          <c:tx>
            <c:v>R = 1,1</c:v>
          </c:tx>
          <c:spPr>
            <a:ln w="28575" cap="rnd">
              <a:solidFill>
                <a:srgbClr val="C000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44197</c:v>
                </c:pt>
                <c:pt idx="1">
                  <c:v>44198</c:v>
                </c:pt>
                <c:pt idx="2">
                  <c:v>44199</c:v>
                </c:pt>
                <c:pt idx="3">
                  <c:v>44200</c:v>
                </c:pt>
                <c:pt idx="4">
                  <c:v>44201</c:v>
                </c:pt>
                <c:pt idx="5">
                  <c:v>44202</c:v>
                </c:pt>
                <c:pt idx="6">
                  <c:v>44203</c:v>
                </c:pt>
                <c:pt idx="7">
                  <c:v>44204</c:v>
                </c:pt>
                <c:pt idx="8">
                  <c:v>44205</c:v>
                </c:pt>
                <c:pt idx="9">
                  <c:v>44206</c:v>
                </c:pt>
                <c:pt idx="10">
                  <c:v>44207</c:v>
                </c:pt>
                <c:pt idx="11">
                  <c:v>44208</c:v>
                </c:pt>
                <c:pt idx="12">
                  <c:v>44209</c:v>
                </c:pt>
                <c:pt idx="13">
                  <c:v>44210</c:v>
                </c:pt>
                <c:pt idx="14">
                  <c:v>44211</c:v>
                </c:pt>
                <c:pt idx="15">
                  <c:v>44212</c:v>
                </c:pt>
                <c:pt idx="16">
                  <c:v>44213</c:v>
                </c:pt>
                <c:pt idx="17">
                  <c:v>44214</c:v>
                </c:pt>
                <c:pt idx="18">
                  <c:v>44215</c:v>
                </c:pt>
                <c:pt idx="19">
                  <c:v>44216</c:v>
                </c:pt>
                <c:pt idx="20">
                  <c:v>44217</c:v>
                </c:pt>
                <c:pt idx="21">
                  <c:v>44218</c:v>
                </c:pt>
                <c:pt idx="22">
                  <c:v>44219</c:v>
                </c:pt>
                <c:pt idx="23">
                  <c:v>44220</c:v>
                </c:pt>
                <c:pt idx="24">
                  <c:v>44221</c:v>
                </c:pt>
                <c:pt idx="25">
                  <c:v>44222</c:v>
                </c:pt>
                <c:pt idx="26">
                  <c:v>44223</c:v>
                </c:pt>
                <c:pt idx="27">
                  <c:v>44224</c:v>
                </c:pt>
                <c:pt idx="28">
                  <c:v>44225</c:v>
                </c:pt>
                <c:pt idx="29">
                  <c:v>44226</c:v>
                </c:pt>
                <c:pt idx="30">
                  <c:v>44227</c:v>
                </c:pt>
                <c:pt idx="31">
                  <c:v>44228</c:v>
                </c:pt>
                <c:pt idx="32">
                  <c:v>44229</c:v>
                </c:pt>
                <c:pt idx="33">
                  <c:v>44230</c:v>
                </c:pt>
                <c:pt idx="34">
                  <c:v>44231</c:v>
                </c:pt>
                <c:pt idx="35">
                  <c:v>44232</c:v>
                </c:pt>
                <c:pt idx="36">
                  <c:v>44233</c:v>
                </c:pt>
                <c:pt idx="37">
                  <c:v>44234</c:v>
                </c:pt>
                <c:pt idx="38">
                  <c:v>44235</c:v>
                </c:pt>
                <c:pt idx="39">
                  <c:v>44236</c:v>
                </c:pt>
                <c:pt idx="40">
                  <c:v>44237</c:v>
                </c:pt>
                <c:pt idx="41">
                  <c:v>44238</c:v>
                </c:pt>
                <c:pt idx="42">
                  <c:v>44239</c:v>
                </c:pt>
                <c:pt idx="43">
                  <c:v>44240</c:v>
                </c:pt>
                <c:pt idx="44">
                  <c:v>44241</c:v>
                </c:pt>
                <c:pt idx="45">
                  <c:v>44242</c:v>
                </c:pt>
                <c:pt idx="46">
                  <c:v>44243</c:v>
                </c:pt>
                <c:pt idx="47">
                  <c:v>44244</c:v>
                </c:pt>
                <c:pt idx="48">
                  <c:v>44245</c:v>
                </c:pt>
                <c:pt idx="49">
                  <c:v>44246</c:v>
                </c:pt>
                <c:pt idx="50">
                  <c:v>44247</c:v>
                </c:pt>
                <c:pt idx="51">
                  <c:v>44248</c:v>
                </c:pt>
                <c:pt idx="52">
                  <c:v>44249</c:v>
                </c:pt>
                <c:pt idx="53">
                  <c:v>44250</c:v>
                </c:pt>
                <c:pt idx="54">
                  <c:v>44251</c:v>
                </c:pt>
                <c:pt idx="55">
                  <c:v>44252</c:v>
                </c:pt>
                <c:pt idx="56">
                  <c:v>44253</c:v>
                </c:pt>
                <c:pt idx="57">
                  <c:v>44254</c:v>
                </c:pt>
                <c:pt idx="58">
                  <c:v>44255</c:v>
                </c:pt>
                <c:pt idx="59">
                  <c:v>44256</c:v>
                </c:pt>
                <c:pt idx="60">
                  <c:v>44257</c:v>
                </c:pt>
                <c:pt idx="61">
                  <c:v>44258</c:v>
                </c:pt>
                <c:pt idx="62">
                  <c:v>44259</c:v>
                </c:pt>
                <c:pt idx="63">
                  <c:v>44260</c:v>
                </c:pt>
                <c:pt idx="64">
                  <c:v>44261</c:v>
                </c:pt>
                <c:pt idx="65">
                  <c:v>44262</c:v>
                </c:pt>
                <c:pt idx="66">
                  <c:v>44263</c:v>
                </c:pt>
                <c:pt idx="67">
                  <c:v>44264</c:v>
                </c:pt>
                <c:pt idx="68">
                  <c:v>44265</c:v>
                </c:pt>
                <c:pt idx="69">
                  <c:v>44266</c:v>
                </c:pt>
                <c:pt idx="70">
                  <c:v>44267</c:v>
                </c:pt>
                <c:pt idx="71">
                  <c:v>44268</c:v>
                </c:pt>
                <c:pt idx="72">
                  <c:v>44269</c:v>
                </c:pt>
                <c:pt idx="73">
                  <c:v>44270</c:v>
                </c:pt>
                <c:pt idx="74">
                  <c:v>44271</c:v>
                </c:pt>
                <c:pt idx="75">
                  <c:v>44272</c:v>
                </c:pt>
                <c:pt idx="76">
                  <c:v>44273</c:v>
                </c:pt>
                <c:pt idx="77">
                  <c:v>44274</c:v>
                </c:pt>
                <c:pt idx="78">
                  <c:v>44275</c:v>
                </c:pt>
                <c:pt idx="79">
                  <c:v>44276</c:v>
                </c:pt>
                <c:pt idx="80">
                  <c:v>44277</c:v>
                </c:pt>
                <c:pt idx="81">
                  <c:v>44278</c:v>
                </c:pt>
                <c:pt idx="82">
                  <c:v>44279</c:v>
                </c:pt>
                <c:pt idx="83">
                  <c:v>44280</c:v>
                </c:pt>
                <c:pt idx="84">
                  <c:v>44281</c:v>
                </c:pt>
                <c:pt idx="85">
                  <c:v>44282</c:v>
                </c:pt>
                <c:pt idx="86">
                  <c:v>44283</c:v>
                </c:pt>
                <c:pt idx="87">
                  <c:v>44284</c:v>
                </c:pt>
                <c:pt idx="88">
                  <c:v>44285</c:v>
                </c:pt>
                <c:pt idx="89">
                  <c:v>44286</c:v>
                </c:pt>
                <c:pt idx="90">
                  <c:v>44287</c:v>
                </c:pt>
                <c:pt idx="91">
                  <c:v>44288</c:v>
                </c:pt>
                <c:pt idx="92">
                  <c:v>44289</c:v>
                </c:pt>
                <c:pt idx="93">
                  <c:v>44290</c:v>
                </c:pt>
              </c:numCache>
            </c:numRef>
          </c:cat>
          <c:val>
            <c:numRef>
              <c:f>Sheet1!$B$4:$FZ$4</c:f>
              <c:numCache>
                <c:formatCode>General</c:formatCode>
                <c:ptCount val="181"/>
                <c:pt idx="70">
                  <c:v>9021.6278296291002</c:v>
                </c:pt>
                <c:pt idx="71">
                  <c:v>9111.4734926935798</c:v>
                </c:pt>
                <c:pt idx="72">
                  <c:v>9223.3618732678024</c:v>
                </c:pt>
                <c:pt idx="73">
                  <c:v>9355.7922884998097</c:v>
                </c:pt>
                <c:pt idx="74">
                  <c:v>9504.6715300092292</c:v>
                </c:pt>
                <c:pt idx="75">
                  <c:v>9668.4110537690249</c:v>
                </c:pt>
                <c:pt idx="76">
                  <c:v>9843.2878778518789</c:v>
                </c:pt>
                <c:pt idx="77">
                  <c:v>10026.631970941162</c:v>
                </c:pt>
                <c:pt idx="78">
                  <c:v>10220.319279251029</c:v>
                </c:pt>
                <c:pt idx="79">
                  <c:v>10425.234541688988</c:v>
                </c:pt>
                <c:pt idx="80">
                  <c:v>10638.466857340301</c:v>
                </c:pt>
                <c:pt idx="81">
                  <c:v>10854.115108492293</c:v>
                </c:pt>
                <c:pt idx="82">
                  <c:v>11072.293037962707</c:v>
                </c:pt>
                <c:pt idx="83">
                  <c:v>11294.447377160723</c:v>
                </c:pt>
                <c:pt idx="84">
                  <c:v>11522.323521347902</c:v>
                </c:pt>
                <c:pt idx="85">
                  <c:v>11755.403334393257</c:v>
                </c:pt>
                <c:pt idx="86">
                  <c:v>11992.080953281307</c:v>
                </c:pt>
                <c:pt idx="87">
                  <c:v>12229.782337846615</c:v>
                </c:pt>
                <c:pt idx="88">
                  <c:v>12468.972049394213</c:v>
                </c:pt>
                <c:pt idx="89">
                  <c:v>12711.72515643286</c:v>
                </c:pt>
                <c:pt idx="90">
                  <c:v>12958.553006894403</c:v>
                </c:pt>
                <c:pt idx="91">
                  <c:v>13209.434139067271</c:v>
                </c:pt>
                <c:pt idx="92">
                  <c:v>13463.376723093259</c:v>
                </c:pt>
                <c:pt idx="93">
                  <c:v>13720.693047401473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2FE-4410-BF3D-17A1191D0985}"/>
            </c:ext>
          </c:extLst>
        </c:ser>
        <c:ser>
          <c:idx val="4"/>
          <c:order val="3"/>
          <c:tx>
            <c:v>Maximální počet pacientů s COVID-19 na lůžkách za období říjen/listopad 2020</c:v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44197</c:v>
                </c:pt>
                <c:pt idx="1">
                  <c:v>44198</c:v>
                </c:pt>
                <c:pt idx="2">
                  <c:v>44199</c:v>
                </c:pt>
                <c:pt idx="3">
                  <c:v>44200</c:v>
                </c:pt>
                <c:pt idx="4">
                  <c:v>44201</c:v>
                </c:pt>
                <c:pt idx="5">
                  <c:v>44202</c:v>
                </c:pt>
                <c:pt idx="6">
                  <c:v>44203</c:v>
                </c:pt>
                <c:pt idx="7">
                  <c:v>44204</c:v>
                </c:pt>
                <c:pt idx="8">
                  <c:v>44205</c:v>
                </c:pt>
                <c:pt idx="9">
                  <c:v>44206</c:v>
                </c:pt>
                <c:pt idx="10">
                  <c:v>44207</c:v>
                </c:pt>
                <c:pt idx="11">
                  <c:v>44208</c:v>
                </c:pt>
                <c:pt idx="12">
                  <c:v>44209</c:v>
                </c:pt>
                <c:pt idx="13">
                  <c:v>44210</c:v>
                </c:pt>
                <c:pt idx="14">
                  <c:v>44211</c:v>
                </c:pt>
                <c:pt idx="15">
                  <c:v>44212</c:v>
                </c:pt>
                <c:pt idx="16">
                  <c:v>44213</c:v>
                </c:pt>
                <c:pt idx="17">
                  <c:v>44214</c:v>
                </c:pt>
                <c:pt idx="18">
                  <c:v>44215</c:v>
                </c:pt>
                <c:pt idx="19">
                  <c:v>44216</c:v>
                </c:pt>
                <c:pt idx="20">
                  <c:v>44217</c:v>
                </c:pt>
                <c:pt idx="21">
                  <c:v>44218</c:v>
                </c:pt>
                <c:pt idx="22">
                  <c:v>44219</c:v>
                </c:pt>
                <c:pt idx="23">
                  <c:v>44220</c:v>
                </c:pt>
                <c:pt idx="24">
                  <c:v>44221</c:v>
                </c:pt>
                <c:pt idx="25">
                  <c:v>44222</c:v>
                </c:pt>
                <c:pt idx="26">
                  <c:v>44223</c:v>
                </c:pt>
                <c:pt idx="27">
                  <c:v>44224</c:v>
                </c:pt>
                <c:pt idx="28">
                  <c:v>44225</c:v>
                </c:pt>
                <c:pt idx="29">
                  <c:v>44226</c:v>
                </c:pt>
                <c:pt idx="30">
                  <c:v>44227</c:v>
                </c:pt>
                <c:pt idx="31">
                  <c:v>44228</c:v>
                </c:pt>
                <c:pt idx="32">
                  <c:v>44229</c:v>
                </c:pt>
                <c:pt idx="33">
                  <c:v>44230</c:v>
                </c:pt>
                <c:pt idx="34">
                  <c:v>44231</c:v>
                </c:pt>
                <c:pt idx="35">
                  <c:v>44232</c:v>
                </c:pt>
                <c:pt idx="36">
                  <c:v>44233</c:v>
                </c:pt>
                <c:pt idx="37">
                  <c:v>44234</c:v>
                </c:pt>
                <c:pt idx="38">
                  <c:v>44235</c:v>
                </c:pt>
                <c:pt idx="39">
                  <c:v>44236</c:v>
                </c:pt>
                <c:pt idx="40">
                  <c:v>44237</c:v>
                </c:pt>
                <c:pt idx="41">
                  <c:v>44238</c:v>
                </c:pt>
                <c:pt idx="42">
                  <c:v>44239</c:v>
                </c:pt>
                <c:pt idx="43">
                  <c:v>44240</c:v>
                </c:pt>
                <c:pt idx="44">
                  <c:v>44241</c:v>
                </c:pt>
                <c:pt idx="45">
                  <c:v>44242</c:v>
                </c:pt>
                <c:pt idx="46">
                  <c:v>44243</c:v>
                </c:pt>
                <c:pt idx="47">
                  <c:v>44244</c:v>
                </c:pt>
                <c:pt idx="48">
                  <c:v>44245</c:v>
                </c:pt>
                <c:pt idx="49">
                  <c:v>44246</c:v>
                </c:pt>
                <c:pt idx="50">
                  <c:v>44247</c:v>
                </c:pt>
                <c:pt idx="51">
                  <c:v>44248</c:v>
                </c:pt>
                <c:pt idx="52">
                  <c:v>44249</c:v>
                </c:pt>
                <c:pt idx="53">
                  <c:v>44250</c:v>
                </c:pt>
                <c:pt idx="54">
                  <c:v>44251</c:v>
                </c:pt>
                <c:pt idx="55">
                  <c:v>44252</c:v>
                </c:pt>
                <c:pt idx="56">
                  <c:v>44253</c:v>
                </c:pt>
                <c:pt idx="57">
                  <c:v>44254</c:v>
                </c:pt>
                <c:pt idx="58">
                  <c:v>44255</c:v>
                </c:pt>
                <c:pt idx="59">
                  <c:v>44256</c:v>
                </c:pt>
                <c:pt idx="60">
                  <c:v>44257</c:v>
                </c:pt>
                <c:pt idx="61">
                  <c:v>44258</c:v>
                </c:pt>
                <c:pt idx="62">
                  <c:v>44259</c:v>
                </c:pt>
                <c:pt idx="63">
                  <c:v>44260</c:v>
                </c:pt>
                <c:pt idx="64">
                  <c:v>44261</c:v>
                </c:pt>
                <c:pt idx="65">
                  <c:v>44262</c:v>
                </c:pt>
                <c:pt idx="66">
                  <c:v>44263</c:v>
                </c:pt>
                <c:pt idx="67">
                  <c:v>44264</c:v>
                </c:pt>
                <c:pt idx="68">
                  <c:v>44265</c:v>
                </c:pt>
                <c:pt idx="69">
                  <c:v>44266</c:v>
                </c:pt>
                <c:pt idx="70">
                  <c:v>44267</c:v>
                </c:pt>
                <c:pt idx="71">
                  <c:v>44268</c:v>
                </c:pt>
                <c:pt idx="72">
                  <c:v>44269</c:v>
                </c:pt>
                <c:pt idx="73">
                  <c:v>44270</c:v>
                </c:pt>
                <c:pt idx="74">
                  <c:v>44271</c:v>
                </c:pt>
                <c:pt idx="75">
                  <c:v>44272</c:v>
                </c:pt>
                <c:pt idx="76">
                  <c:v>44273</c:v>
                </c:pt>
                <c:pt idx="77">
                  <c:v>44274</c:v>
                </c:pt>
                <c:pt idx="78">
                  <c:v>44275</c:v>
                </c:pt>
                <c:pt idx="79">
                  <c:v>44276</c:v>
                </c:pt>
                <c:pt idx="80">
                  <c:v>44277</c:v>
                </c:pt>
                <c:pt idx="81">
                  <c:v>44278</c:v>
                </c:pt>
                <c:pt idx="82">
                  <c:v>44279</c:v>
                </c:pt>
                <c:pt idx="83">
                  <c:v>44280</c:v>
                </c:pt>
                <c:pt idx="84">
                  <c:v>44281</c:v>
                </c:pt>
                <c:pt idx="85">
                  <c:v>44282</c:v>
                </c:pt>
                <c:pt idx="86">
                  <c:v>44283</c:v>
                </c:pt>
                <c:pt idx="87">
                  <c:v>44284</c:v>
                </c:pt>
                <c:pt idx="88">
                  <c:v>44285</c:v>
                </c:pt>
                <c:pt idx="89">
                  <c:v>44286</c:v>
                </c:pt>
                <c:pt idx="90">
                  <c:v>44287</c:v>
                </c:pt>
                <c:pt idx="91">
                  <c:v>44288</c:v>
                </c:pt>
                <c:pt idx="92">
                  <c:v>44289</c:v>
                </c:pt>
                <c:pt idx="93">
                  <c:v>44290</c:v>
                </c:pt>
              </c:numCache>
            </c:numRef>
          </c:cat>
          <c:val>
            <c:numRef>
              <c:f>Sheet1!$B$6:$FZ$6</c:f>
              <c:numCache>
                <c:formatCode>General</c:formatCode>
                <c:ptCount val="181"/>
                <c:pt idx="0">
                  <c:v>8156</c:v>
                </c:pt>
                <c:pt idx="1">
                  <c:v>8156</c:v>
                </c:pt>
                <c:pt idx="2">
                  <c:v>8156</c:v>
                </c:pt>
                <c:pt idx="3">
                  <c:v>8156</c:v>
                </c:pt>
                <c:pt idx="4">
                  <c:v>8156</c:v>
                </c:pt>
                <c:pt idx="5">
                  <c:v>8156</c:v>
                </c:pt>
                <c:pt idx="6">
                  <c:v>8156</c:v>
                </c:pt>
                <c:pt idx="7">
                  <c:v>8156</c:v>
                </c:pt>
                <c:pt idx="8">
                  <c:v>8156</c:v>
                </c:pt>
                <c:pt idx="9">
                  <c:v>8156</c:v>
                </c:pt>
                <c:pt idx="10">
                  <c:v>8156</c:v>
                </c:pt>
                <c:pt idx="11">
                  <c:v>8156</c:v>
                </c:pt>
                <c:pt idx="12">
                  <c:v>8156</c:v>
                </c:pt>
                <c:pt idx="13">
                  <c:v>8156</c:v>
                </c:pt>
                <c:pt idx="14">
                  <c:v>8156</c:v>
                </c:pt>
                <c:pt idx="15">
                  <c:v>8156</c:v>
                </c:pt>
                <c:pt idx="16">
                  <c:v>8156</c:v>
                </c:pt>
                <c:pt idx="17">
                  <c:v>8156</c:v>
                </c:pt>
                <c:pt idx="18">
                  <c:v>8156</c:v>
                </c:pt>
                <c:pt idx="19">
                  <c:v>8156</c:v>
                </c:pt>
                <c:pt idx="20">
                  <c:v>8156</c:v>
                </c:pt>
                <c:pt idx="21">
                  <c:v>8156</c:v>
                </c:pt>
                <c:pt idx="22">
                  <c:v>8156</c:v>
                </c:pt>
                <c:pt idx="23">
                  <c:v>8156</c:v>
                </c:pt>
                <c:pt idx="24">
                  <c:v>8156</c:v>
                </c:pt>
                <c:pt idx="25">
                  <c:v>8156</c:v>
                </c:pt>
                <c:pt idx="26">
                  <c:v>8156</c:v>
                </c:pt>
                <c:pt idx="27">
                  <c:v>8156</c:v>
                </c:pt>
                <c:pt idx="28">
                  <c:v>8156</c:v>
                </c:pt>
                <c:pt idx="29">
                  <c:v>8156</c:v>
                </c:pt>
                <c:pt idx="30">
                  <c:v>8156</c:v>
                </c:pt>
                <c:pt idx="31">
                  <c:v>8156</c:v>
                </c:pt>
                <c:pt idx="32">
                  <c:v>8156</c:v>
                </c:pt>
                <c:pt idx="33">
                  <c:v>8156</c:v>
                </c:pt>
                <c:pt idx="34">
                  <c:v>8156</c:v>
                </c:pt>
                <c:pt idx="35">
                  <c:v>8156</c:v>
                </c:pt>
                <c:pt idx="36">
                  <c:v>8156</c:v>
                </c:pt>
                <c:pt idx="37">
                  <c:v>8156</c:v>
                </c:pt>
                <c:pt idx="38">
                  <c:v>8156</c:v>
                </c:pt>
                <c:pt idx="39">
                  <c:v>8156</c:v>
                </c:pt>
                <c:pt idx="40">
                  <c:v>8156</c:v>
                </c:pt>
                <c:pt idx="41">
                  <c:v>8156</c:v>
                </c:pt>
                <c:pt idx="42">
                  <c:v>8156</c:v>
                </c:pt>
                <c:pt idx="43">
                  <c:v>8156</c:v>
                </c:pt>
                <c:pt idx="44">
                  <c:v>8156</c:v>
                </c:pt>
                <c:pt idx="45">
                  <c:v>8156</c:v>
                </c:pt>
                <c:pt idx="46">
                  <c:v>8156</c:v>
                </c:pt>
                <c:pt idx="47">
                  <c:v>8156</c:v>
                </c:pt>
                <c:pt idx="48">
                  <c:v>8156</c:v>
                </c:pt>
                <c:pt idx="49">
                  <c:v>8156</c:v>
                </c:pt>
                <c:pt idx="50">
                  <c:v>8156</c:v>
                </c:pt>
                <c:pt idx="51">
                  <c:v>8156</c:v>
                </c:pt>
                <c:pt idx="52">
                  <c:v>8156</c:v>
                </c:pt>
                <c:pt idx="53">
                  <c:v>8156</c:v>
                </c:pt>
                <c:pt idx="54">
                  <c:v>8156</c:v>
                </c:pt>
                <c:pt idx="55">
                  <c:v>8156</c:v>
                </c:pt>
                <c:pt idx="56">
                  <c:v>8156</c:v>
                </c:pt>
                <c:pt idx="57">
                  <c:v>8156</c:v>
                </c:pt>
                <c:pt idx="58">
                  <c:v>8156</c:v>
                </c:pt>
                <c:pt idx="59">
                  <c:v>8156</c:v>
                </c:pt>
                <c:pt idx="60">
                  <c:v>8156</c:v>
                </c:pt>
                <c:pt idx="61">
                  <c:v>8156</c:v>
                </c:pt>
                <c:pt idx="62">
                  <c:v>8156</c:v>
                </c:pt>
                <c:pt idx="63">
                  <c:v>8156</c:v>
                </c:pt>
                <c:pt idx="64">
                  <c:v>8156</c:v>
                </c:pt>
                <c:pt idx="65">
                  <c:v>8156</c:v>
                </c:pt>
                <c:pt idx="66">
                  <c:v>8156</c:v>
                </c:pt>
                <c:pt idx="67">
                  <c:v>8156</c:v>
                </c:pt>
                <c:pt idx="68">
                  <c:v>8156</c:v>
                </c:pt>
                <c:pt idx="69">
                  <c:v>8156</c:v>
                </c:pt>
                <c:pt idx="70">
                  <c:v>8156</c:v>
                </c:pt>
                <c:pt idx="71">
                  <c:v>8156</c:v>
                </c:pt>
                <c:pt idx="72">
                  <c:v>8156</c:v>
                </c:pt>
                <c:pt idx="73">
                  <c:v>8156</c:v>
                </c:pt>
                <c:pt idx="74">
                  <c:v>8156</c:v>
                </c:pt>
                <c:pt idx="75">
                  <c:v>8156</c:v>
                </c:pt>
                <c:pt idx="76">
                  <c:v>8156</c:v>
                </c:pt>
                <c:pt idx="77">
                  <c:v>8156</c:v>
                </c:pt>
                <c:pt idx="78">
                  <c:v>8156</c:v>
                </c:pt>
                <c:pt idx="79">
                  <c:v>8156</c:v>
                </c:pt>
                <c:pt idx="80">
                  <c:v>8156</c:v>
                </c:pt>
                <c:pt idx="81">
                  <c:v>8156</c:v>
                </c:pt>
                <c:pt idx="82">
                  <c:v>8156</c:v>
                </c:pt>
                <c:pt idx="83">
                  <c:v>8156</c:v>
                </c:pt>
                <c:pt idx="84">
                  <c:v>8156</c:v>
                </c:pt>
                <c:pt idx="85">
                  <c:v>8156</c:v>
                </c:pt>
                <c:pt idx="86">
                  <c:v>8156</c:v>
                </c:pt>
                <c:pt idx="87">
                  <c:v>8156</c:v>
                </c:pt>
                <c:pt idx="88">
                  <c:v>8156</c:v>
                </c:pt>
                <c:pt idx="89">
                  <c:v>8156</c:v>
                </c:pt>
                <c:pt idx="90">
                  <c:v>8156</c:v>
                </c:pt>
                <c:pt idx="91">
                  <c:v>8156</c:v>
                </c:pt>
                <c:pt idx="92">
                  <c:v>8156</c:v>
                </c:pt>
                <c:pt idx="93">
                  <c:v>8156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2FE-4410-BF3D-17A1191D09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dateAx>
        <c:axId val="298003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Offset val="100"/>
        <c:baseTimeUnit val="days"/>
        <c:majorUnit val="1"/>
      </c:dateAx>
      <c:valAx>
        <c:axId val="29800353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691743527347279E-2"/>
          <c:y val="3.1245307675528175E-2"/>
          <c:w val="0.73928602709714164"/>
          <c:h val="0.79441885555168334"/>
        </c:manualLayout>
      </c:layout>
      <c:barChart>
        <c:barDir val="col"/>
        <c:grouping val="clustered"/>
        <c:varyColors val="0"/>
        <c:ser>
          <c:idx val="5"/>
          <c:order val="4"/>
          <c:tx>
            <c:v>Reálné hodnoty</c:v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numRef>
              <c:f>Sheet1!$B$1:$FZ$1</c:f>
              <c:numCache>
                <c:formatCode>m/d/yyyy</c:formatCode>
                <c:ptCount val="181"/>
                <c:pt idx="0">
                  <c:v>44197</c:v>
                </c:pt>
                <c:pt idx="1">
                  <c:v>44198</c:v>
                </c:pt>
                <c:pt idx="2">
                  <c:v>44199</c:v>
                </c:pt>
                <c:pt idx="3">
                  <c:v>44200</c:v>
                </c:pt>
                <c:pt idx="4">
                  <c:v>44201</c:v>
                </c:pt>
                <c:pt idx="5">
                  <c:v>44202</c:v>
                </c:pt>
                <c:pt idx="6">
                  <c:v>44203</c:v>
                </c:pt>
                <c:pt idx="7">
                  <c:v>44204</c:v>
                </c:pt>
                <c:pt idx="8">
                  <c:v>44205</c:v>
                </c:pt>
                <c:pt idx="9">
                  <c:v>44206</c:v>
                </c:pt>
                <c:pt idx="10">
                  <c:v>44207</c:v>
                </c:pt>
                <c:pt idx="11">
                  <c:v>44208</c:v>
                </c:pt>
                <c:pt idx="12">
                  <c:v>44209</c:v>
                </c:pt>
                <c:pt idx="13">
                  <c:v>44210</c:v>
                </c:pt>
                <c:pt idx="14">
                  <c:v>44211</c:v>
                </c:pt>
                <c:pt idx="15">
                  <c:v>44212</c:v>
                </c:pt>
                <c:pt idx="16">
                  <c:v>44213</c:v>
                </c:pt>
                <c:pt idx="17">
                  <c:v>44214</c:v>
                </c:pt>
                <c:pt idx="18">
                  <c:v>44215</c:v>
                </c:pt>
                <c:pt idx="19">
                  <c:v>44216</c:v>
                </c:pt>
                <c:pt idx="20">
                  <c:v>44217</c:v>
                </c:pt>
                <c:pt idx="21">
                  <c:v>44218</c:v>
                </c:pt>
                <c:pt idx="22">
                  <c:v>44219</c:v>
                </c:pt>
                <c:pt idx="23">
                  <c:v>44220</c:v>
                </c:pt>
                <c:pt idx="24">
                  <c:v>44221</c:v>
                </c:pt>
                <c:pt idx="25">
                  <c:v>44222</c:v>
                </c:pt>
                <c:pt idx="26">
                  <c:v>44223</c:v>
                </c:pt>
                <c:pt idx="27">
                  <c:v>44224</c:v>
                </c:pt>
                <c:pt idx="28">
                  <c:v>44225</c:v>
                </c:pt>
                <c:pt idx="29">
                  <c:v>44226</c:v>
                </c:pt>
                <c:pt idx="30">
                  <c:v>44227</c:v>
                </c:pt>
                <c:pt idx="31">
                  <c:v>44228</c:v>
                </c:pt>
                <c:pt idx="32">
                  <c:v>44229</c:v>
                </c:pt>
                <c:pt idx="33">
                  <c:v>44230</c:v>
                </c:pt>
                <c:pt idx="34">
                  <c:v>44231</c:v>
                </c:pt>
                <c:pt idx="35">
                  <c:v>44232</c:v>
                </c:pt>
                <c:pt idx="36">
                  <c:v>44233</c:v>
                </c:pt>
                <c:pt idx="37">
                  <c:v>44234</c:v>
                </c:pt>
                <c:pt idx="38">
                  <c:v>44235</c:v>
                </c:pt>
                <c:pt idx="39">
                  <c:v>44236</c:v>
                </c:pt>
                <c:pt idx="40">
                  <c:v>44237</c:v>
                </c:pt>
                <c:pt idx="41">
                  <c:v>44238</c:v>
                </c:pt>
                <c:pt idx="42">
                  <c:v>44239</c:v>
                </c:pt>
                <c:pt idx="43">
                  <c:v>44240</c:v>
                </c:pt>
                <c:pt idx="44">
                  <c:v>44241</c:v>
                </c:pt>
                <c:pt idx="45">
                  <c:v>44242</c:v>
                </c:pt>
                <c:pt idx="46">
                  <c:v>44243</c:v>
                </c:pt>
                <c:pt idx="47">
                  <c:v>44244</c:v>
                </c:pt>
                <c:pt idx="48">
                  <c:v>44245</c:v>
                </c:pt>
                <c:pt idx="49">
                  <c:v>44246</c:v>
                </c:pt>
                <c:pt idx="50">
                  <c:v>44247</c:v>
                </c:pt>
                <c:pt idx="51">
                  <c:v>44248</c:v>
                </c:pt>
                <c:pt idx="52">
                  <c:v>44249</c:v>
                </c:pt>
                <c:pt idx="53">
                  <c:v>44250</c:v>
                </c:pt>
                <c:pt idx="54">
                  <c:v>44251</c:v>
                </c:pt>
                <c:pt idx="55">
                  <c:v>44252</c:v>
                </c:pt>
                <c:pt idx="56">
                  <c:v>44253</c:v>
                </c:pt>
                <c:pt idx="57">
                  <c:v>44254</c:v>
                </c:pt>
                <c:pt idx="58">
                  <c:v>44255</c:v>
                </c:pt>
                <c:pt idx="59">
                  <c:v>44256</c:v>
                </c:pt>
                <c:pt idx="60">
                  <c:v>44257</c:v>
                </c:pt>
                <c:pt idx="61">
                  <c:v>44258</c:v>
                </c:pt>
                <c:pt idx="62">
                  <c:v>44259</c:v>
                </c:pt>
                <c:pt idx="63">
                  <c:v>44260</c:v>
                </c:pt>
                <c:pt idx="64">
                  <c:v>44261</c:v>
                </c:pt>
                <c:pt idx="65">
                  <c:v>44262</c:v>
                </c:pt>
                <c:pt idx="66">
                  <c:v>44263</c:v>
                </c:pt>
                <c:pt idx="67">
                  <c:v>44264</c:v>
                </c:pt>
                <c:pt idx="68">
                  <c:v>44265</c:v>
                </c:pt>
                <c:pt idx="69">
                  <c:v>44266</c:v>
                </c:pt>
                <c:pt idx="70">
                  <c:v>44267</c:v>
                </c:pt>
                <c:pt idx="71">
                  <c:v>44268</c:v>
                </c:pt>
                <c:pt idx="72">
                  <c:v>44269</c:v>
                </c:pt>
                <c:pt idx="73">
                  <c:v>44270</c:v>
                </c:pt>
                <c:pt idx="74">
                  <c:v>44271</c:v>
                </c:pt>
                <c:pt idx="75">
                  <c:v>44272</c:v>
                </c:pt>
                <c:pt idx="76">
                  <c:v>44273</c:v>
                </c:pt>
                <c:pt idx="77">
                  <c:v>44274</c:v>
                </c:pt>
                <c:pt idx="78">
                  <c:v>44275</c:v>
                </c:pt>
                <c:pt idx="79">
                  <c:v>44276</c:v>
                </c:pt>
                <c:pt idx="80">
                  <c:v>44277</c:v>
                </c:pt>
                <c:pt idx="81">
                  <c:v>44278</c:v>
                </c:pt>
                <c:pt idx="82">
                  <c:v>44279</c:v>
                </c:pt>
                <c:pt idx="83">
                  <c:v>44280</c:v>
                </c:pt>
                <c:pt idx="84">
                  <c:v>44281</c:v>
                </c:pt>
                <c:pt idx="85">
                  <c:v>44282</c:v>
                </c:pt>
                <c:pt idx="86">
                  <c:v>44283</c:v>
                </c:pt>
                <c:pt idx="87">
                  <c:v>44284</c:v>
                </c:pt>
                <c:pt idx="88">
                  <c:v>44285</c:v>
                </c:pt>
                <c:pt idx="89">
                  <c:v>44286</c:v>
                </c:pt>
                <c:pt idx="90">
                  <c:v>44287</c:v>
                </c:pt>
                <c:pt idx="91">
                  <c:v>44288</c:v>
                </c:pt>
                <c:pt idx="92">
                  <c:v>44289</c:v>
                </c:pt>
                <c:pt idx="93">
                  <c:v>44290</c:v>
                </c:pt>
              </c:numCache>
            </c:numRef>
          </c:cat>
          <c:val>
            <c:numRef>
              <c:f>Sheet1!$B$7:$FZ$7</c:f>
              <c:numCache>
                <c:formatCode>General</c:formatCode>
                <c:ptCount val="181"/>
                <c:pt idx="0">
                  <c:v>948</c:v>
                </c:pt>
                <c:pt idx="1">
                  <c:v>959</c:v>
                </c:pt>
                <c:pt idx="2">
                  <c:v>1004</c:v>
                </c:pt>
                <c:pt idx="3">
                  <c:v>1090</c:v>
                </c:pt>
                <c:pt idx="4">
                  <c:v>1111</c:v>
                </c:pt>
                <c:pt idx="5">
                  <c:v>1149</c:v>
                </c:pt>
                <c:pt idx="6">
                  <c:v>1148</c:v>
                </c:pt>
                <c:pt idx="7">
                  <c:v>1141</c:v>
                </c:pt>
                <c:pt idx="8">
                  <c:v>1148</c:v>
                </c:pt>
                <c:pt idx="9">
                  <c:v>1175</c:v>
                </c:pt>
                <c:pt idx="10">
                  <c:v>1187</c:v>
                </c:pt>
                <c:pt idx="11">
                  <c:v>1173</c:v>
                </c:pt>
                <c:pt idx="12">
                  <c:v>1170</c:v>
                </c:pt>
                <c:pt idx="13">
                  <c:v>1179</c:v>
                </c:pt>
                <c:pt idx="14">
                  <c:v>1168</c:v>
                </c:pt>
                <c:pt idx="15">
                  <c:v>1157</c:v>
                </c:pt>
                <c:pt idx="16">
                  <c:v>1128</c:v>
                </c:pt>
                <c:pt idx="17">
                  <c:v>1153</c:v>
                </c:pt>
                <c:pt idx="18">
                  <c:v>1134</c:v>
                </c:pt>
                <c:pt idx="19">
                  <c:v>1110</c:v>
                </c:pt>
                <c:pt idx="20">
                  <c:v>1104</c:v>
                </c:pt>
                <c:pt idx="21">
                  <c:v>1108</c:v>
                </c:pt>
                <c:pt idx="22">
                  <c:v>1090</c:v>
                </c:pt>
                <c:pt idx="23">
                  <c:v>1056</c:v>
                </c:pt>
                <c:pt idx="24">
                  <c:v>1078</c:v>
                </c:pt>
                <c:pt idx="25">
                  <c:v>1045</c:v>
                </c:pt>
                <c:pt idx="26">
                  <c:v>1036</c:v>
                </c:pt>
                <c:pt idx="27">
                  <c:v>1017</c:v>
                </c:pt>
                <c:pt idx="28">
                  <c:v>1017</c:v>
                </c:pt>
                <c:pt idx="29">
                  <c:v>1022</c:v>
                </c:pt>
                <c:pt idx="30">
                  <c:v>1040</c:v>
                </c:pt>
                <c:pt idx="31">
                  <c:v>1079</c:v>
                </c:pt>
                <c:pt idx="32">
                  <c:v>1090</c:v>
                </c:pt>
                <c:pt idx="33">
                  <c:v>1077</c:v>
                </c:pt>
                <c:pt idx="34">
                  <c:v>1104</c:v>
                </c:pt>
                <c:pt idx="35">
                  <c:v>1090</c:v>
                </c:pt>
                <c:pt idx="36">
                  <c:v>1073</c:v>
                </c:pt>
                <c:pt idx="37">
                  <c:v>1099</c:v>
                </c:pt>
                <c:pt idx="38">
                  <c:v>1107</c:v>
                </c:pt>
                <c:pt idx="39">
                  <c:v>1093</c:v>
                </c:pt>
                <c:pt idx="40">
                  <c:v>1108</c:v>
                </c:pt>
                <c:pt idx="41">
                  <c:v>1114</c:v>
                </c:pt>
                <c:pt idx="42">
                  <c:v>1112</c:v>
                </c:pt>
                <c:pt idx="43">
                  <c:v>1106</c:v>
                </c:pt>
                <c:pt idx="44">
                  <c:v>1147</c:v>
                </c:pt>
                <c:pt idx="45">
                  <c:v>1170</c:v>
                </c:pt>
                <c:pt idx="46">
                  <c:v>1214</c:v>
                </c:pt>
                <c:pt idx="47">
                  <c:v>1242</c:v>
                </c:pt>
                <c:pt idx="48">
                  <c:v>1267</c:v>
                </c:pt>
                <c:pt idx="49">
                  <c:v>1270</c:v>
                </c:pt>
                <c:pt idx="50">
                  <c:v>1271</c:v>
                </c:pt>
                <c:pt idx="51">
                  <c:v>1282</c:v>
                </c:pt>
                <c:pt idx="52">
                  <c:v>1364</c:v>
                </c:pt>
                <c:pt idx="53">
                  <c:v>1393</c:v>
                </c:pt>
                <c:pt idx="54">
                  <c:v>1410</c:v>
                </c:pt>
                <c:pt idx="55">
                  <c:v>1463</c:v>
                </c:pt>
                <c:pt idx="56">
                  <c:v>1439</c:v>
                </c:pt>
                <c:pt idx="57">
                  <c:v>1466</c:v>
                </c:pt>
                <c:pt idx="58">
                  <c:v>1504</c:v>
                </c:pt>
                <c:pt idx="59">
                  <c:v>1587</c:v>
                </c:pt>
                <c:pt idx="60">
                  <c:v>1599</c:v>
                </c:pt>
                <c:pt idx="61">
                  <c:v>1625</c:v>
                </c:pt>
                <c:pt idx="62">
                  <c:v>1650</c:v>
                </c:pt>
                <c:pt idx="63">
                  <c:v>1670</c:v>
                </c:pt>
                <c:pt idx="64">
                  <c:v>1673</c:v>
                </c:pt>
                <c:pt idx="65">
                  <c:v>1676</c:v>
                </c:pt>
                <c:pt idx="66">
                  <c:v>1770</c:v>
                </c:pt>
                <c:pt idx="67">
                  <c:v>1798</c:v>
                </c:pt>
                <c:pt idx="68">
                  <c:v>1829</c:v>
                </c:pt>
                <c:pt idx="69">
                  <c:v>1819</c:v>
                </c:pt>
                <c:pt idx="70">
                  <c:v>1835</c:v>
                </c:pt>
                <c:pt idx="71">
                  <c:v>1784</c:v>
                </c:pt>
                <c:pt idx="72">
                  <c:v>1831</c:v>
                </c:pt>
                <c:pt idx="73">
                  <c:v>1889</c:v>
                </c:pt>
                <c:pt idx="74">
                  <c:v>1894</c:v>
                </c:pt>
                <c:pt idx="75">
                  <c:v>1864</c:v>
                </c:pt>
                <c:pt idx="76">
                  <c:v>1864</c:v>
                </c:pt>
                <c:pt idx="77">
                  <c:v>1824</c:v>
                </c:pt>
                <c:pt idx="78">
                  <c:v>1788</c:v>
                </c:pt>
                <c:pt idx="79">
                  <c:v>1811</c:v>
                </c:pt>
                <c:pt idx="80">
                  <c:v>1826</c:v>
                </c:pt>
                <c:pt idx="81">
                  <c:v>1783</c:v>
                </c:pt>
                <c:pt idx="82">
                  <c:v>1749</c:v>
                </c:pt>
                <c:pt idx="83">
                  <c:v>1748</c:v>
                </c:pt>
                <c:pt idx="84">
                  <c:v>1687</c:v>
                </c:pt>
                <c:pt idx="85">
                  <c:v>1649</c:v>
                </c:pt>
                <c:pt idx="86">
                  <c:v>1663</c:v>
                </c:pt>
                <c:pt idx="87">
                  <c:v>1670</c:v>
                </c:pt>
                <c:pt idx="88">
                  <c:v>1618</c:v>
                </c:pt>
                <c:pt idx="89">
                  <c:v>1545</c:v>
                </c:pt>
                <c:pt idx="90">
                  <c:v>1471</c:v>
                </c:pt>
                <c:pt idx="91">
                  <c:v>1430</c:v>
                </c:pt>
                <c:pt idx="92">
                  <c:v>1432</c:v>
                </c:pt>
                <c:pt idx="9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E0-4231-8F18-A7B6D281C4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3"/>
          <c:order val="0"/>
          <c:tx>
            <c:v>R = 0,8</c:v>
          </c:tx>
          <c:spPr>
            <a:ln w="28575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44197</c:v>
                </c:pt>
                <c:pt idx="1">
                  <c:v>44198</c:v>
                </c:pt>
                <c:pt idx="2">
                  <c:v>44199</c:v>
                </c:pt>
                <c:pt idx="3">
                  <c:v>44200</c:v>
                </c:pt>
                <c:pt idx="4">
                  <c:v>44201</c:v>
                </c:pt>
                <c:pt idx="5">
                  <c:v>44202</c:v>
                </c:pt>
                <c:pt idx="6">
                  <c:v>44203</c:v>
                </c:pt>
                <c:pt idx="7">
                  <c:v>44204</c:v>
                </c:pt>
                <c:pt idx="8">
                  <c:v>44205</c:v>
                </c:pt>
                <c:pt idx="9">
                  <c:v>44206</c:v>
                </c:pt>
                <c:pt idx="10">
                  <c:v>44207</c:v>
                </c:pt>
                <c:pt idx="11">
                  <c:v>44208</c:v>
                </c:pt>
                <c:pt idx="12">
                  <c:v>44209</c:v>
                </c:pt>
                <c:pt idx="13">
                  <c:v>44210</c:v>
                </c:pt>
                <c:pt idx="14">
                  <c:v>44211</c:v>
                </c:pt>
                <c:pt idx="15">
                  <c:v>44212</c:v>
                </c:pt>
                <c:pt idx="16">
                  <c:v>44213</c:v>
                </c:pt>
                <c:pt idx="17">
                  <c:v>44214</c:v>
                </c:pt>
                <c:pt idx="18">
                  <c:v>44215</c:v>
                </c:pt>
                <c:pt idx="19">
                  <c:v>44216</c:v>
                </c:pt>
                <c:pt idx="20">
                  <c:v>44217</c:v>
                </c:pt>
                <c:pt idx="21">
                  <c:v>44218</c:v>
                </c:pt>
                <c:pt idx="22">
                  <c:v>44219</c:v>
                </c:pt>
                <c:pt idx="23">
                  <c:v>44220</c:v>
                </c:pt>
                <c:pt idx="24">
                  <c:v>44221</c:v>
                </c:pt>
                <c:pt idx="25">
                  <c:v>44222</c:v>
                </c:pt>
                <c:pt idx="26">
                  <c:v>44223</c:v>
                </c:pt>
                <c:pt idx="27">
                  <c:v>44224</c:v>
                </c:pt>
                <c:pt idx="28">
                  <c:v>44225</c:v>
                </c:pt>
                <c:pt idx="29">
                  <c:v>44226</c:v>
                </c:pt>
                <c:pt idx="30">
                  <c:v>44227</c:v>
                </c:pt>
                <c:pt idx="31">
                  <c:v>44228</c:v>
                </c:pt>
                <c:pt idx="32">
                  <c:v>44229</c:v>
                </c:pt>
                <c:pt idx="33">
                  <c:v>44230</c:v>
                </c:pt>
                <c:pt idx="34">
                  <c:v>44231</c:v>
                </c:pt>
                <c:pt idx="35">
                  <c:v>44232</c:v>
                </c:pt>
                <c:pt idx="36">
                  <c:v>44233</c:v>
                </c:pt>
                <c:pt idx="37">
                  <c:v>44234</c:v>
                </c:pt>
                <c:pt idx="38">
                  <c:v>44235</c:v>
                </c:pt>
                <c:pt idx="39">
                  <c:v>44236</c:v>
                </c:pt>
                <c:pt idx="40">
                  <c:v>44237</c:v>
                </c:pt>
                <c:pt idx="41">
                  <c:v>44238</c:v>
                </c:pt>
                <c:pt idx="42">
                  <c:v>44239</c:v>
                </c:pt>
                <c:pt idx="43">
                  <c:v>44240</c:v>
                </c:pt>
                <c:pt idx="44">
                  <c:v>44241</c:v>
                </c:pt>
                <c:pt idx="45">
                  <c:v>44242</c:v>
                </c:pt>
                <c:pt idx="46">
                  <c:v>44243</c:v>
                </c:pt>
                <c:pt idx="47">
                  <c:v>44244</c:v>
                </c:pt>
                <c:pt idx="48">
                  <c:v>44245</c:v>
                </c:pt>
                <c:pt idx="49">
                  <c:v>44246</c:v>
                </c:pt>
                <c:pt idx="50">
                  <c:v>44247</c:v>
                </c:pt>
                <c:pt idx="51">
                  <c:v>44248</c:v>
                </c:pt>
                <c:pt idx="52">
                  <c:v>44249</c:v>
                </c:pt>
                <c:pt idx="53">
                  <c:v>44250</c:v>
                </c:pt>
                <c:pt idx="54">
                  <c:v>44251</c:v>
                </c:pt>
                <c:pt idx="55">
                  <c:v>44252</c:v>
                </c:pt>
                <c:pt idx="56">
                  <c:v>44253</c:v>
                </c:pt>
                <c:pt idx="57">
                  <c:v>44254</c:v>
                </c:pt>
                <c:pt idx="58">
                  <c:v>44255</c:v>
                </c:pt>
                <c:pt idx="59">
                  <c:v>44256</c:v>
                </c:pt>
                <c:pt idx="60">
                  <c:v>44257</c:v>
                </c:pt>
                <c:pt idx="61">
                  <c:v>44258</c:v>
                </c:pt>
                <c:pt idx="62">
                  <c:v>44259</c:v>
                </c:pt>
                <c:pt idx="63">
                  <c:v>44260</c:v>
                </c:pt>
                <c:pt idx="64">
                  <c:v>44261</c:v>
                </c:pt>
                <c:pt idx="65">
                  <c:v>44262</c:v>
                </c:pt>
                <c:pt idx="66">
                  <c:v>44263</c:v>
                </c:pt>
                <c:pt idx="67">
                  <c:v>44264</c:v>
                </c:pt>
                <c:pt idx="68">
                  <c:v>44265</c:v>
                </c:pt>
                <c:pt idx="69">
                  <c:v>44266</c:v>
                </c:pt>
                <c:pt idx="70">
                  <c:v>44267</c:v>
                </c:pt>
                <c:pt idx="71">
                  <c:v>44268</c:v>
                </c:pt>
                <c:pt idx="72">
                  <c:v>44269</c:v>
                </c:pt>
                <c:pt idx="73">
                  <c:v>44270</c:v>
                </c:pt>
                <c:pt idx="74">
                  <c:v>44271</c:v>
                </c:pt>
                <c:pt idx="75">
                  <c:v>44272</c:v>
                </c:pt>
                <c:pt idx="76">
                  <c:v>44273</c:v>
                </c:pt>
                <c:pt idx="77">
                  <c:v>44274</c:v>
                </c:pt>
                <c:pt idx="78">
                  <c:v>44275</c:v>
                </c:pt>
                <c:pt idx="79">
                  <c:v>44276</c:v>
                </c:pt>
                <c:pt idx="80">
                  <c:v>44277</c:v>
                </c:pt>
                <c:pt idx="81">
                  <c:v>44278</c:v>
                </c:pt>
                <c:pt idx="82">
                  <c:v>44279</c:v>
                </c:pt>
                <c:pt idx="83">
                  <c:v>44280</c:v>
                </c:pt>
                <c:pt idx="84">
                  <c:v>44281</c:v>
                </c:pt>
                <c:pt idx="85">
                  <c:v>44282</c:v>
                </c:pt>
                <c:pt idx="86">
                  <c:v>44283</c:v>
                </c:pt>
                <c:pt idx="87">
                  <c:v>44284</c:v>
                </c:pt>
                <c:pt idx="88">
                  <c:v>44285</c:v>
                </c:pt>
                <c:pt idx="89">
                  <c:v>44286</c:v>
                </c:pt>
                <c:pt idx="90">
                  <c:v>44287</c:v>
                </c:pt>
                <c:pt idx="91">
                  <c:v>44288</c:v>
                </c:pt>
                <c:pt idx="92">
                  <c:v>44289</c:v>
                </c:pt>
                <c:pt idx="93">
                  <c:v>44290</c:v>
                </c:pt>
              </c:numCache>
            </c:numRef>
          </c:cat>
          <c:val>
            <c:numRef>
              <c:f>Sheet1!$B$2:$FZ$2</c:f>
              <c:numCache>
                <c:formatCode>General</c:formatCode>
                <c:ptCount val="181"/>
                <c:pt idx="70">
                  <c:v>1797.3873111730345</c:v>
                </c:pt>
                <c:pt idx="71">
                  <c:v>1760.1541718416245</c:v>
                </c:pt>
                <c:pt idx="72">
                  <c:v>1722.0347037008469</c:v>
                </c:pt>
                <c:pt idx="73">
                  <c:v>1683.1806894927768</c:v>
                </c:pt>
                <c:pt idx="74">
                  <c:v>1643.7382136047186</c:v>
                </c:pt>
                <c:pt idx="75">
                  <c:v>1603.4280490485999</c:v>
                </c:pt>
                <c:pt idx="76">
                  <c:v>1563.1406113908149</c:v>
                </c:pt>
                <c:pt idx="77">
                  <c:v>1522.9814864072439</c:v>
                </c:pt>
                <c:pt idx="78">
                  <c:v>1481.8655317196451</c:v>
                </c:pt>
                <c:pt idx="79">
                  <c:v>1440.1959072065763</c:v>
                </c:pt>
                <c:pt idx="80">
                  <c:v>1397.5238344125205</c:v>
                </c:pt>
                <c:pt idx="81">
                  <c:v>1354.0386051596934</c:v>
                </c:pt>
                <c:pt idx="82">
                  <c:v>1310.9404186266702</c:v>
                </c:pt>
                <c:pt idx="83">
                  <c:v>1268.0495140187445</c:v>
                </c:pt>
                <c:pt idx="84">
                  <c:v>1226.0280145859019</c:v>
                </c:pt>
                <c:pt idx="85">
                  <c:v>1184.6487096796113</c:v>
                </c:pt>
                <c:pt idx="86">
                  <c:v>1143.8463977643728</c:v>
                </c:pt>
                <c:pt idx="87">
                  <c:v>1103.6371354565513</c:v>
                </c:pt>
                <c:pt idx="88">
                  <c:v>1064.127848617331</c:v>
                </c:pt>
                <c:pt idx="89">
                  <c:v>1025.6042863739356</c:v>
                </c:pt>
                <c:pt idx="90">
                  <c:v>988.22499004300494</c:v>
                </c:pt>
                <c:pt idx="91">
                  <c:v>952.11296519062819</c:v>
                </c:pt>
                <c:pt idx="92">
                  <c:v>917.06731824775568</c:v>
                </c:pt>
                <c:pt idx="93">
                  <c:v>882.90653846559826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1E0-4231-8F18-A7B6D281C4B8}"/>
            </c:ext>
          </c:extLst>
        </c:ser>
        <c:ser>
          <c:idx val="2"/>
          <c:order val="1"/>
          <c:tx>
            <c:v>R = 0,9</c:v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44197</c:v>
                </c:pt>
                <c:pt idx="1">
                  <c:v>44198</c:v>
                </c:pt>
                <c:pt idx="2">
                  <c:v>44199</c:v>
                </c:pt>
                <c:pt idx="3">
                  <c:v>44200</c:v>
                </c:pt>
                <c:pt idx="4">
                  <c:v>44201</c:v>
                </c:pt>
                <c:pt idx="5">
                  <c:v>44202</c:v>
                </c:pt>
                <c:pt idx="6">
                  <c:v>44203</c:v>
                </c:pt>
                <c:pt idx="7">
                  <c:v>44204</c:v>
                </c:pt>
                <c:pt idx="8">
                  <c:v>44205</c:v>
                </c:pt>
                <c:pt idx="9">
                  <c:v>44206</c:v>
                </c:pt>
                <c:pt idx="10">
                  <c:v>44207</c:v>
                </c:pt>
                <c:pt idx="11">
                  <c:v>44208</c:v>
                </c:pt>
                <c:pt idx="12">
                  <c:v>44209</c:v>
                </c:pt>
                <c:pt idx="13">
                  <c:v>44210</c:v>
                </c:pt>
                <c:pt idx="14">
                  <c:v>44211</c:v>
                </c:pt>
                <c:pt idx="15">
                  <c:v>44212</c:v>
                </c:pt>
                <c:pt idx="16">
                  <c:v>44213</c:v>
                </c:pt>
                <c:pt idx="17">
                  <c:v>44214</c:v>
                </c:pt>
                <c:pt idx="18">
                  <c:v>44215</c:v>
                </c:pt>
                <c:pt idx="19">
                  <c:v>44216</c:v>
                </c:pt>
                <c:pt idx="20">
                  <c:v>44217</c:v>
                </c:pt>
                <c:pt idx="21">
                  <c:v>44218</c:v>
                </c:pt>
                <c:pt idx="22">
                  <c:v>44219</c:v>
                </c:pt>
                <c:pt idx="23">
                  <c:v>44220</c:v>
                </c:pt>
                <c:pt idx="24">
                  <c:v>44221</c:v>
                </c:pt>
                <c:pt idx="25">
                  <c:v>44222</c:v>
                </c:pt>
                <c:pt idx="26">
                  <c:v>44223</c:v>
                </c:pt>
                <c:pt idx="27">
                  <c:v>44224</c:v>
                </c:pt>
                <c:pt idx="28">
                  <c:v>44225</c:v>
                </c:pt>
                <c:pt idx="29">
                  <c:v>44226</c:v>
                </c:pt>
                <c:pt idx="30">
                  <c:v>44227</c:v>
                </c:pt>
                <c:pt idx="31">
                  <c:v>44228</c:v>
                </c:pt>
                <c:pt idx="32">
                  <c:v>44229</c:v>
                </c:pt>
                <c:pt idx="33">
                  <c:v>44230</c:v>
                </c:pt>
                <c:pt idx="34">
                  <c:v>44231</c:v>
                </c:pt>
                <c:pt idx="35">
                  <c:v>44232</c:v>
                </c:pt>
                <c:pt idx="36">
                  <c:v>44233</c:v>
                </c:pt>
                <c:pt idx="37">
                  <c:v>44234</c:v>
                </c:pt>
                <c:pt idx="38">
                  <c:v>44235</c:v>
                </c:pt>
                <c:pt idx="39">
                  <c:v>44236</c:v>
                </c:pt>
                <c:pt idx="40">
                  <c:v>44237</c:v>
                </c:pt>
                <c:pt idx="41">
                  <c:v>44238</c:v>
                </c:pt>
                <c:pt idx="42">
                  <c:v>44239</c:v>
                </c:pt>
                <c:pt idx="43">
                  <c:v>44240</c:v>
                </c:pt>
                <c:pt idx="44">
                  <c:v>44241</c:v>
                </c:pt>
                <c:pt idx="45">
                  <c:v>44242</c:v>
                </c:pt>
                <c:pt idx="46">
                  <c:v>44243</c:v>
                </c:pt>
                <c:pt idx="47">
                  <c:v>44244</c:v>
                </c:pt>
                <c:pt idx="48">
                  <c:v>44245</c:v>
                </c:pt>
                <c:pt idx="49">
                  <c:v>44246</c:v>
                </c:pt>
                <c:pt idx="50">
                  <c:v>44247</c:v>
                </c:pt>
                <c:pt idx="51">
                  <c:v>44248</c:v>
                </c:pt>
                <c:pt idx="52">
                  <c:v>44249</c:v>
                </c:pt>
                <c:pt idx="53">
                  <c:v>44250</c:v>
                </c:pt>
                <c:pt idx="54">
                  <c:v>44251</c:v>
                </c:pt>
                <c:pt idx="55">
                  <c:v>44252</c:v>
                </c:pt>
                <c:pt idx="56">
                  <c:v>44253</c:v>
                </c:pt>
                <c:pt idx="57">
                  <c:v>44254</c:v>
                </c:pt>
                <c:pt idx="58">
                  <c:v>44255</c:v>
                </c:pt>
                <c:pt idx="59">
                  <c:v>44256</c:v>
                </c:pt>
                <c:pt idx="60">
                  <c:v>44257</c:v>
                </c:pt>
                <c:pt idx="61">
                  <c:v>44258</c:v>
                </c:pt>
                <c:pt idx="62">
                  <c:v>44259</c:v>
                </c:pt>
                <c:pt idx="63">
                  <c:v>44260</c:v>
                </c:pt>
                <c:pt idx="64">
                  <c:v>44261</c:v>
                </c:pt>
                <c:pt idx="65">
                  <c:v>44262</c:v>
                </c:pt>
                <c:pt idx="66">
                  <c:v>44263</c:v>
                </c:pt>
                <c:pt idx="67">
                  <c:v>44264</c:v>
                </c:pt>
                <c:pt idx="68">
                  <c:v>44265</c:v>
                </c:pt>
                <c:pt idx="69">
                  <c:v>44266</c:v>
                </c:pt>
                <c:pt idx="70">
                  <c:v>44267</c:v>
                </c:pt>
                <c:pt idx="71">
                  <c:v>44268</c:v>
                </c:pt>
                <c:pt idx="72">
                  <c:v>44269</c:v>
                </c:pt>
                <c:pt idx="73">
                  <c:v>44270</c:v>
                </c:pt>
                <c:pt idx="74">
                  <c:v>44271</c:v>
                </c:pt>
                <c:pt idx="75">
                  <c:v>44272</c:v>
                </c:pt>
                <c:pt idx="76">
                  <c:v>44273</c:v>
                </c:pt>
                <c:pt idx="77">
                  <c:v>44274</c:v>
                </c:pt>
                <c:pt idx="78">
                  <c:v>44275</c:v>
                </c:pt>
                <c:pt idx="79">
                  <c:v>44276</c:v>
                </c:pt>
                <c:pt idx="80">
                  <c:v>44277</c:v>
                </c:pt>
                <c:pt idx="81">
                  <c:v>44278</c:v>
                </c:pt>
                <c:pt idx="82">
                  <c:v>44279</c:v>
                </c:pt>
                <c:pt idx="83">
                  <c:v>44280</c:v>
                </c:pt>
                <c:pt idx="84">
                  <c:v>44281</c:v>
                </c:pt>
                <c:pt idx="85">
                  <c:v>44282</c:v>
                </c:pt>
                <c:pt idx="86">
                  <c:v>44283</c:v>
                </c:pt>
                <c:pt idx="87">
                  <c:v>44284</c:v>
                </c:pt>
                <c:pt idx="88">
                  <c:v>44285</c:v>
                </c:pt>
                <c:pt idx="89">
                  <c:v>44286</c:v>
                </c:pt>
                <c:pt idx="90">
                  <c:v>44287</c:v>
                </c:pt>
                <c:pt idx="91">
                  <c:v>44288</c:v>
                </c:pt>
                <c:pt idx="92">
                  <c:v>44289</c:v>
                </c:pt>
                <c:pt idx="93">
                  <c:v>44290</c:v>
                </c:pt>
              </c:numCache>
            </c:numRef>
          </c:cat>
          <c:val>
            <c:numRef>
              <c:f>Sheet1!$B$3:$FZ$3</c:f>
              <c:numCache>
                <c:formatCode>General</c:formatCode>
                <c:ptCount val="181"/>
                <c:pt idx="70">
                  <c:v>1801.985709070535</c:v>
                </c:pt>
                <c:pt idx="71">
                  <c:v>1771.3292570811548</c:v>
                </c:pt>
                <c:pt idx="72">
                  <c:v>1741.3634032323635</c:v>
                </c:pt>
                <c:pt idx="73">
                  <c:v>1712.3325781788089</c:v>
                </c:pt>
                <c:pt idx="74">
                  <c:v>1684.3780258446677</c:v>
                </c:pt>
                <c:pt idx="75">
                  <c:v>1656.9127118571348</c:v>
                </c:pt>
                <c:pt idx="76">
                  <c:v>1630.6390153099396</c:v>
                </c:pt>
                <c:pt idx="77">
                  <c:v>1605.4877553055996</c:v>
                </c:pt>
                <c:pt idx="78">
                  <c:v>1580.3406590161549</c:v>
                </c:pt>
                <c:pt idx="79">
                  <c:v>1555.3938234743262</c:v>
                </c:pt>
                <c:pt idx="80">
                  <c:v>1529.9993851945494</c:v>
                </c:pt>
                <c:pt idx="81">
                  <c:v>1504.1213095441731</c:v>
                </c:pt>
                <c:pt idx="82">
                  <c:v>1478.709025835522</c:v>
                </c:pt>
                <c:pt idx="83">
                  <c:v>1453.4382427263547</c:v>
                </c:pt>
                <c:pt idx="84">
                  <c:v>1428.869097972336</c:v>
                </c:pt>
                <c:pt idx="85">
                  <c:v>1404.6541652714163</c:v>
                </c:pt>
                <c:pt idx="86">
                  <c:v>1380.6597927351927</c:v>
                </c:pt>
                <c:pt idx="87">
                  <c:v>1356.8105579883706</c:v>
                </c:pt>
                <c:pt idx="88">
                  <c:v>1333.1479103881186</c:v>
                </c:pt>
                <c:pt idx="89">
                  <c:v>1309.8970184145385</c:v>
                </c:pt>
                <c:pt idx="90">
                  <c:v>1287.1607485937934</c:v>
                </c:pt>
                <c:pt idx="91">
                  <c:v>1265.0163999037354</c:v>
                </c:pt>
                <c:pt idx="92">
                  <c:v>1243.2482317955441</c:v>
                </c:pt>
                <c:pt idx="93">
                  <c:v>1221.6459503361975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1E0-4231-8F18-A7B6D281C4B8}"/>
            </c:ext>
          </c:extLst>
        </c:ser>
        <c:ser>
          <c:idx val="1"/>
          <c:order val="2"/>
          <c:tx>
            <c:v>R = 1,1</c:v>
          </c:tx>
          <c:spPr>
            <a:ln w="28575" cap="rnd">
              <a:solidFill>
                <a:srgbClr val="C000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44197</c:v>
                </c:pt>
                <c:pt idx="1">
                  <c:v>44198</c:v>
                </c:pt>
                <c:pt idx="2">
                  <c:v>44199</c:v>
                </c:pt>
                <c:pt idx="3">
                  <c:v>44200</c:v>
                </c:pt>
                <c:pt idx="4">
                  <c:v>44201</c:v>
                </c:pt>
                <c:pt idx="5">
                  <c:v>44202</c:v>
                </c:pt>
                <c:pt idx="6">
                  <c:v>44203</c:v>
                </c:pt>
                <c:pt idx="7">
                  <c:v>44204</c:v>
                </c:pt>
                <c:pt idx="8">
                  <c:v>44205</c:v>
                </c:pt>
                <c:pt idx="9">
                  <c:v>44206</c:v>
                </c:pt>
                <c:pt idx="10">
                  <c:v>44207</c:v>
                </c:pt>
                <c:pt idx="11">
                  <c:v>44208</c:v>
                </c:pt>
                <c:pt idx="12">
                  <c:v>44209</c:v>
                </c:pt>
                <c:pt idx="13">
                  <c:v>44210</c:v>
                </c:pt>
                <c:pt idx="14">
                  <c:v>44211</c:v>
                </c:pt>
                <c:pt idx="15">
                  <c:v>44212</c:v>
                </c:pt>
                <c:pt idx="16">
                  <c:v>44213</c:v>
                </c:pt>
                <c:pt idx="17">
                  <c:v>44214</c:v>
                </c:pt>
                <c:pt idx="18">
                  <c:v>44215</c:v>
                </c:pt>
                <c:pt idx="19">
                  <c:v>44216</c:v>
                </c:pt>
                <c:pt idx="20">
                  <c:v>44217</c:v>
                </c:pt>
                <c:pt idx="21">
                  <c:v>44218</c:v>
                </c:pt>
                <c:pt idx="22">
                  <c:v>44219</c:v>
                </c:pt>
                <c:pt idx="23">
                  <c:v>44220</c:v>
                </c:pt>
                <c:pt idx="24">
                  <c:v>44221</c:v>
                </c:pt>
                <c:pt idx="25">
                  <c:v>44222</c:v>
                </c:pt>
                <c:pt idx="26">
                  <c:v>44223</c:v>
                </c:pt>
                <c:pt idx="27">
                  <c:v>44224</c:v>
                </c:pt>
                <c:pt idx="28">
                  <c:v>44225</c:v>
                </c:pt>
                <c:pt idx="29">
                  <c:v>44226</c:v>
                </c:pt>
                <c:pt idx="30">
                  <c:v>44227</c:v>
                </c:pt>
                <c:pt idx="31">
                  <c:v>44228</c:v>
                </c:pt>
                <c:pt idx="32">
                  <c:v>44229</c:v>
                </c:pt>
                <c:pt idx="33">
                  <c:v>44230</c:v>
                </c:pt>
                <c:pt idx="34">
                  <c:v>44231</c:v>
                </c:pt>
                <c:pt idx="35">
                  <c:v>44232</c:v>
                </c:pt>
                <c:pt idx="36">
                  <c:v>44233</c:v>
                </c:pt>
                <c:pt idx="37">
                  <c:v>44234</c:v>
                </c:pt>
                <c:pt idx="38">
                  <c:v>44235</c:v>
                </c:pt>
                <c:pt idx="39">
                  <c:v>44236</c:v>
                </c:pt>
                <c:pt idx="40">
                  <c:v>44237</c:v>
                </c:pt>
                <c:pt idx="41">
                  <c:v>44238</c:v>
                </c:pt>
                <c:pt idx="42">
                  <c:v>44239</c:v>
                </c:pt>
                <c:pt idx="43">
                  <c:v>44240</c:v>
                </c:pt>
                <c:pt idx="44">
                  <c:v>44241</c:v>
                </c:pt>
                <c:pt idx="45">
                  <c:v>44242</c:v>
                </c:pt>
                <c:pt idx="46">
                  <c:v>44243</c:v>
                </c:pt>
                <c:pt idx="47">
                  <c:v>44244</c:v>
                </c:pt>
                <c:pt idx="48">
                  <c:v>44245</c:v>
                </c:pt>
                <c:pt idx="49">
                  <c:v>44246</c:v>
                </c:pt>
                <c:pt idx="50">
                  <c:v>44247</c:v>
                </c:pt>
                <c:pt idx="51">
                  <c:v>44248</c:v>
                </c:pt>
                <c:pt idx="52">
                  <c:v>44249</c:v>
                </c:pt>
                <c:pt idx="53">
                  <c:v>44250</c:v>
                </c:pt>
                <c:pt idx="54">
                  <c:v>44251</c:v>
                </c:pt>
                <c:pt idx="55">
                  <c:v>44252</c:v>
                </c:pt>
                <c:pt idx="56">
                  <c:v>44253</c:v>
                </c:pt>
                <c:pt idx="57">
                  <c:v>44254</c:v>
                </c:pt>
                <c:pt idx="58">
                  <c:v>44255</c:v>
                </c:pt>
                <c:pt idx="59">
                  <c:v>44256</c:v>
                </c:pt>
                <c:pt idx="60">
                  <c:v>44257</c:v>
                </c:pt>
                <c:pt idx="61">
                  <c:v>44258</c:v>
                </c:pt>
                <c:pt idx="62">
                  <c:v>44259</c:v>
                </c:pt>
                <c:pt idx="63">
                  <c:v>44260</c:v>
                </c:pt>
                <c:pt idx="64">
                  <c:v>44261</c:v>
                </c:pt>
                <c:pt idx="65">
                  <c:v>44262</c:v>
                </c:pt>
                <c:pt idx="66">
                  <c:v>44263</c:v>
                </c:pt>
                <c:pt idx="67">
                  <c:v>44264</c:v>
                </c:pt>
                <c:pt idx="68">
                  <c:v>44265</c:v>
                </c:pt>
                <c:pt idx="69">
                  <c:v>44266</c:v>
                </c:pt>
                <c:pt idx="70">
                  <c:v>44267</c:v>
                </c:pt>
                <c:pt idx="71">
                  <c:v>44268</c:v>
                </c:pt>
                <c:pt idx="72">
                  <c:v>44269</c:v>
                </c:pt>
                <c:pt idx="73">
                  <c:v>44270</c:v>
                </c:pt>
                <c:pt idx="74">
                  <c:v>44271</c:v>
                </c:pt>
                <c:pt idx="75">
                  <c:v>44272</c:v>
                </c:pt>
                <c:pt idx="76">
                  <c:v>44273</c:v>
                </c:pt>
                <c:pt idx="77">
                  <c:v>44274</c:v>
                </c:pt>
                <c:pt idx="78">
                  <c:v>44275</c:v>
                </c:pt>
                <c:pt idx="79">
                  <c:v>44276</c:v>
                </c:pt>
                <c:pt idx="80">
                  <c:v>44277</c:v>
                </c:pt>
                <c:pt idx="81">
                  <c:v>44278</c:v>
                </c:pt>
                <c:pt idx="82">
                  <c:v>44279</c:v>
                </c:pt>
                <c:pt idx="83">
                  <c:v>44280</c:v>
                </c:pt>
                <c:pt idx="84">
                  <c:v>44281</c:v>
                </c:pt>
                <c:pt idx="85">
                  <c:v>44282</c:v>
                </c:pt>
                <c:pt idx="86">
                  <c:v>44283</c:v>
                </c:pt>
                <c:pt idx="87">
                  <c:v>44284</c:v>
                </c:pt>
                <c:pt idx="88">
                  <c:v>44285</c:v>
                </c:pt>
                <c:pt idx="89">
                  <c:v>44286</c:v>
                </c:pt>
                <c:pt idx="90">
                  <c:v>44287</c:v>
                </c:pt>
                <c:pt idx="91">
                  <c:v>44288</c:v>
                </c:pt>
                <c:pt idx="92">
                  <c:v>44289</c:v>
                </c:pt>
                <c:pt idx="93">
                  <c:v>44290</c:v>
                </c:pt>
              </c:numCache>
            </c:numRef>
          </c:cat>
          <c:val>
            <c:numRef>
              <c:f>Sheet1!$B$4:$FZ$4</c:f>
              <c:numCache>
                <c:formatCode>General</c:formatCode>
                <c:ptCount val="181"/>
                <c:pt idx="70">
                  <c:v>1837.6687593431718</c:v>
                </c:pt>
                <c:pt idx="71">
                  <c:v>1843.9218581308221</c:v>
                </c:pt>
                <c:pt idx="72">
                  <c:v>1851.5486739137127</c:v>
                </c:pt>
                <c:pt idx="73">
                  <c:v>1860.8842055615908</c:v>
                </c:pt>
                <c:pt idx="74">
                  <c:v>1872.2644415213902</c:v>
                </c:pt>
                <c:pt idx="75">
                  <c:v>1885.1125540235007</c:v>
                </c:pt>
                <c:pt idx="76">
                  <c:v>1899.6701093679769</c:v>
                </c:pt>
                <c:pt idx="77">
                  <c:v>1915.8378095643545</c:v>
                </c:pt>
                <c:pt idx="78">
                  <c:v>1933.2371355302985</c:v>
                </c:pt>
                <c:pt idx="79">
                  <c:v>1951.9933683876657</c:v>
                </c:pt>
                <c:pt idx="80">
                  <c:v>1971.4325106088409</c:v>
                </c:pt>
                <c:pt idx="81">
                  <c:v>1991.3093475633384</c:v>
                </c:pt>
                <c:pt idx="82">
                  <c:v>2012.1230385107419</c:v>
                </c:pt>
                <c:pt idx="83">
                  <c:v>2033.6713798162327</c:v>
                </c:pt>
                <c:pt idx="84">
                  <c:v>2056.4306504744109</c:v>
                </c:pt>
                <c:pt idx="85">
                  <c:v>2079.8293076355444</c:v>
                </c:pt>
                <c:pt idx="86">
                  <c:v>2103.6918382976455</c:v>
                </c:pt>
                <c:pt idx="87">
                  <c:v>2128.2335387181515</c:v>
                </c:pt>
                <c:pt idx="88">
                  <c:v>2154.8033859393563</c:v>
                </c:pt>
                <c:pt idx="89">
                  <c:v>2183.3380389338759</c:v>
                </c:pt>
                <c:pt idx="90">
                  <c:v>2213.868682455789</c:v>
                </c:pt>
                <c:pt idx="91">
                  <c:v>2246.2723631961685</c:v>
                </c:pt>
                <c:pt idx="92">
                  <c:v>2280.3632220305453</c:v>
                </c:pt>
                <c:pt idx="93">
                  <c:v>2315.8731289682878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1E0-4231-8F18-A7B6D281C4B8}"/>
            </c:ext>
          </c:extLst>
        </c:ser>
        <c:ser>
          <c:idx val="4"/>
          <c:order val="3"/>
          <c:tx>
            <c:v>Maximální počet pacientů s COVID-19 na lůžkách za období říjen/listopad 2020</c:v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44197</c:v>
                </c:pt>
                <c:pt idx="1">
                  <c:v>44198</c:v>
                </c:pt>
                <c:pt idx="2">
                  <c:v>44199</c:v>
                </c:pt>
                <c:pt idx="3">
                  <c:v>44200</c:v>
                </c:pt>
                <c:pt idx="4">
                  <c:v>44201</c:v>
                </c:pt>
                <c:pt idx="5">
                  <c:v>44202</c:v>
                </c:pt>
                <c:pt idx="6">
                  <c:v>44203</c:v>
                </c:pt>
                <c:pt idx="7">
                  <c:v>44204</c:v>
                </c:pt>
                <c:pt idx="8">
                  <c:v>44205</c:v>
                </c:pt>
                <c:pt idx="9">
                  <c:v>44206</c:v>
                </c:pt>
                <c:pt idx="10">
                  <c:v>44207</c:v>
                </c:pt>
                <c:pt idx="11">
                  <c:v>44208</c:v>
                </c:pt>
                <c:pt idx="12">
                  <c:v>44209</c:v>
                </c:pt>
                <c:pt idx="13">
                  <c:v>44210</c:v>
                </c:pt>
                <c:pt idx="14">
                  <c:v>44211</c:v>
                </c:pt>
                <c:pt idx="15">
                  <c:v>44212</c:v>
                </c:pt>
                <c:pt idx="16">
                  <c:v>44213</c:v>
                </c:pt>
                <c:pt idx="17">
                  <c:v>44214</c:v>
                </c:pt>
                <c:pt idx="18">
                  <c:v>44215</c:v>
                </c:pt>
                <c:pt idx="19">
                  <c:v>44216</c:v>
                </c:pt>
                <c:pt idx="20">
                  <c:v>44217</c:v>
                </c:pt>
                <c:pt idx="21">
                  <c:v>44218</c:v>
                </c:pt>
                <c:pt idx="22">
                  <c:v>44219</c:v>
                </c:pt>
                <c:pt idx="23">
                  <c:v>44220</c:v>
                </c:pt>
                <c:pt idx="24">
                  <c:v>44221</c:v>
                </c:pt>
                <c:pt idx="25">
                  <c:v>44222</c:v>
                </c:pt>
                <c:pt idx="26">
                  <c:v>44223</c:v>
                </c:pt>
                <c:pt idx="27">
                  <c:v>44224</c:v>
                </c:pt>
                <c:pt idx="28">
                  <c:v>44225</c:v>
                </c:pt>
                <c:pt idx="29">
                  <c:v>44226</c:v>
                </c:pt>
                <c:pt idx="30">
                  <c:v>44227</c:v>
                </c:pt>
                <c:pt idx="31">
                  <c:v>44228</c:v>
                </c:pt>
                <c:pt idx="32">
                  <c:v>44229</c:v>
                </c:pt>
                <c:pt idx="33">
                  <c:v>44230</c:v>
                </c:pt>
                <c:pt idx="34">
                  <c:v>44231</c:v>
                </c:pt>
                <c:pt idx="35">
                  <c:v>44232</c:v>
                </c:pt>
                <c:pt idx="36">
                  <c:v>44233</c:v>
                </c:pt>
                <c:pt idx="37">
                  <c:v>44234</c:v>
                </c:pt>
                <c:pt idx="38">
                  <c:v>44235</c:v>
                </c:pt>
                <c:pt idx="39">
                  <c:v>44236</c:v>
                </c:pt>
                <c:pt idx="40">
                  <c:v>44237</c:v>
                </c:pt>
                <c:pt idx="41">
                  <c:v>44238</c:v>
                </c:pt>
                <c:pt idx="42">
                  <c:v>44239</c:v>
                </c:pt>
                <c:pt idx="43">
                  <c:v>44240</c:v>
                </c:pt>
                <c:pt idx="44">
                  <c:v>44241</c:v>
                </c:pt>
                <c:pt idx="45">
                  <c:v>44242</c:v>
                </c:pt>
                <c:pt idx="46">
                  <c:v>44243</c:v>
                </c:pt>
                <c:pt idx="47">
                  <c:v>44244</c:v>
                </c:pt>
                <c:pt idx="48">
                  <c:v>44245</c:v>
                </c:pt>
                <c:pt idx="49">
                  <c:v>44246</c:v>
                </c:pt>
                <c:pt idx="50">
                  <c:v>44247</c:v>
                </c:pt>
                <c:pt idx="51">
                  <c:v>44248</c:v>
                </c:pt>
                <c:pt idx="52">
                  <c:v>44249</c:v>
                </c:pt>
                <c:pt idx="53">
                  <c:v>44250</c:v>
                </c:pt>
                <c:pt idx="54">
                  <c:v>44251</c:v>
                </c:pt>
                <c:pt idx="55">
                  <c:v>44252</c:v>
                </c:pt>
                <c:pt idx="56">
                  <c:v>44253</c:v>
                </c:pt>
                <c:pt idx="57">
                  <c:v>44254</c:v>
                </c:pt>
                <c:pt idx="58">
                  <c:v>44255</c:v>
                </c:pt>
                <c:pt idx="59">
                  <c:v>44256</c:v>
                </c:pt>
                <c:pt idx="60">
                  <c:v>44257</c:v>
                </c:pt>
                <c:pt idx="61">
                  <c:v>44258</c:v>
                </c:pt>
                <c:pt idx="62">
                  <c:v>44259</c:v>
                </c:pt>
                <c:pt idx="63">
                  <c:v>44260</c:v>
                </c:pt>
                <c:pt idx="64">
                  <c:v>44261</c:v>
                </c:pt>
                <c:pt idx="65">
                  <c:v>44262</c:v>
                </c:pt>
                <c:pt idx="66">
                  <c:v>44263</c:v>
                </c:pt>
                <c:pt idx="67">
                  <c:v>44264</c:v>
                </c:pt>
                <c:pt idx="68">
                  <c:v>44265</c:v>
                </c:pt>
                <c:pt idx="69">
                  <c:v>44266</c:v>
                </c:pt>
                <c:pt idx="70">
                  <c:v>44267</c:v>
                </c:pt>
                <c:pt idx="71">
                  <c:v>44268</c:v>
                </c:pt>
                <c:pt idx="72">
                  <c:v>44269</c:v>
                </c:pt>
                <c:pt idx="73">
                  <c:v>44270</c:v>
                </c:pt>
                <c:pt idx="74">
                  <c:v>44271</c:v>
                </c:pt>
                <c:pt idx="75">
                  <c:v>44272</c:v>
                </c:pt>
                <c:pt idx="76">
                  <c:v>44273</c:v>
                </c:pt>
                <c:pt idx="77">
                  <c:v>44274</c:v>
                </c:pt>
                <c:pt idx="78">
                  <c:v>44275</c:v>
                </c:pt>
                <c:pt idx="79">
                  <c:v>44276</c:v>
                </c:pt>
                <c:pt idx="80">
                  <c:v>44277</c:v>
                </c:pt>
                <c:pt idx="81">
                  <c:v>44278</c:v>
                </c:pt>
                <c:pt idx="82">
                  <c:v>44279</c:v>
                </c:pt>
                <c:pt idx="83">
                  <c:v>44280</c:v>
                </c:pt>
                <c:pt idx="84">
                  <c:v>44281</c:v>
                </c:pt>
                <c:pt idx="85">
                  <c:v>44282</c:v>
                </c:pt>
                <c:pt idx="86">
                  <c:v>44283</c:v>
                </c:pt>
                <c:pt idx="87">
                  <c:v>44284</c:v>
                </c:pt>
                <c:pt idx="88">
                  <c:v>44285</c:v>
                </c:pt>
                <c:pt idx="89">
                  <c:v>44286</c:v>
                </c:pt>
                <c:pt idx="90">
                  <c:v>44287</c:v>
                </c:pt>
                <c:pt idx="91">
                  <c:v>44288</c:v>
                </c:pt>
                <c:pt idx="92">
                  <c:v>44289</c:v>
                </c:pt>
                <c:pt idx="93">
                  <c:v>44290</c:v>
                </c:pt>
              </c:numCache>
            </c:numRef>
          </c:cat>
          <c:val>
            <c:numRef>
              <c:f>Sheet1!$B$6:$FZ$6</c:f>
              <c:numCache>
                <c:formatCode>General</c:formatCode>
                <c:ptCount val="181"/>
                <c:pt idx="0">
                  <c:v>1208</c:v>
                </c:pt>
                <c:pt idx="1">
                  <c:v>1208</c:v>
                </c:pt>
                <c:pt idx="2">
                  <c:v>1208</c:v>
                </c:pt>
                <c:pt idx="3">
                  <c:v>1208</c:v>
                </c:pt>
                <c:pt idx="4">
                  <c:v>1208</c:v>
                </c:pt>
                <c:pt idx="5">
                  <c:v>1208</c:v>
                </c:pt>
                <c:pt idx="6">
                  <c:v>1208</c:v>
                </c:pt>
                <c:pt idx="7">
                  <c:v>1208</c:v>
                </c:pt>
                <c:pt idx="8">
                  <c:v>1208</c:v>
                </c:pt>
                <c:pt idx="9">
                  <c:v>1208</c:v>
                </c:pt>
                <c:pt idx="10">
                  <c:v>1208</c:v>
                </c:pt>
                <c:pt idx="11">
                  <c:v>1208</c:v>
                </c:pt>
                <c:pt idx="12">
                  <c:v>1208</c:v>
                </c:pt>
                <c:pt idx="13">
                  <c:v>1208</c:v>
                </c:pt>
                <c:pt idx="14">
                  <c:v>1208</c:v>
                </c:pt>
                <c:pt idx="15">
                  <c:v>1208</c:v>
                </c:pt>
                <c:pt idx="16">
                  <c:v>1208</c:v>
                </c:pt>
                <c:pt idx="17">
                  <c:v>1208</c:v>
                </c:pt>
                <c:pt idx="18">
                  <c:v>1208</c:v>
                </c:pt>
                <c:pt idx="19">
                  <c:v>1208</c:v>
                </c:pt>
                <c:pt idx="20">
                  <c:v>1208</c:v>
                </c:pt>
                <c:pt idx="21">
                  <c:v>1208</c:v>
                </c:pt>
                <c:pt idx="22">
                  <c:v>1208</c:v>
                </c:pt>
                <c:pt idx="23">
                  <c:v>1208</c:v>
                </c:pt>
                <c:pt idx="24">
                  <c:v>1208</c:v>
                </c:pt>
                <c:pt idx="25">
                  <c:v>1208</c:v>
                </c:pt>
                <c:pt idx="26">
                  <c:v>1208</c:v>
                </c:pt>
                <c:pt idx="27">
                  <c:v>1208</c:v>
                </c:pt>
                <c:pt idx="28">
                  <c:v>1208</c:v>
                </c:pt>
                <c:pt idx="29">
                  <c:v>1208</c:v>
                </c:pt>
                <c:pt idx="30">
                  <c:v>1208</c:v>
                </c:pt>
                <c:pt idx="31">
                  <c:v>1208</c:v>
                </c:pt>
                <c:pt idx="32">
                  <c:v>1208</c:v>
                </c:pt>
                <c:pt idx="33">
                  <c:v>1208</c:v>
                </c:pt>
                <c:pt idx="34">
                  <c:v>1208</c:v>
                </c:pt>
                <c:pt idx="35">
                  <c:v>1208</c:v>
                </c:pt>
                <c:pt idx="36">
                  <c:v>1208</c:v>
                </c:pt>
                <c:pt idx="37">
                  <c:v>1208</c:v>
                </c:pt>
                <c:pt idx="38">
                  <c:v>1208</c:v>
                </c:pt>
                <c:pt idx="39">
                  <c:v>1208</c:v>
                </c:pt>
                <c:pt idx="40">
                  <c:v>1208</c:v>
                </c:pt>
                <c:pt idx="41">
                  <c:v>1208</c:v>
                </c:pt>
                <c:pt idx="42">
                  <c:v>1208</c:v>
                </c:pt>
                <c:pt idx="43">
                  <c:v>1208</c:v>
                </c:pt>
                <c:pt idx="44">
                  <c:v>1208</c:v>
                </c:pt>
                <c:pt idx="45">
                  <c:v>1208</c:v>
                </c:pt>
                <c:pt idx="46">
                  <c:v>1208</c:v>
                </c:pt>
                <c:pt idx="47">
                  <c:v>1208</c:v>
                </c:pt>
                <c:pt idx="48">
                  <c:v>1208</c:v>
                </c:pt>
                <c:pt idx="49">
                  <c:v>1208</c:v>
                </c:pt>
                <c:pt idx="50">
                  <c:v>1208</c:v>
                </c:pt>
                <c:pt idx="51">
                  <c:v>1208</c:v>
                </c:pt>
                <c:pt idx="52">
                  <c:v>1208</c:v>
                </c:pt>
                <c:pt idx="53">
                  <c:v>1208</c:v>
                </c:pt>
                <c:pt idx="54">
                  <c:v>1208</c:v>
                </c:pt>
                <c:pt idx="55">
                  <c:v>1208</c:v>
                </c:pt>
                <c:pt idx="56">
                  <c:v>1208</c:v>
                </c:pt>
                <c:pt idx="57">
                  <c:v>1208</c:v>
                </c:pt>
                <c:pt idx="58">
                  <c:v>1208</c:v>
                </c:pt>
                <c:pt idx="59">
                  <c:v>1208</c:v>
                </c:pt>
                <c:pt idx="60">
                  <c:v>1208</c:v>
                </c:pt>
                <c:pt idx="61">
                  <c:v>1208</c:v>
                </c:pt>
                <c:pt idx="62">
                  <c:v>1208</c:v>
                </c:pt>
                <c:pt idx="63">
                  <c:v>1208</c:v>
                </c:pt>
                <c:pt idx="64">
                  <c:v>1208</c:v>
                </c:pt>
                <c:pt idx="65">
                  <c:v>1208</c:v>
                </c:pt>
                <c:pt idx="66">
                  <c:v>1208</c:v>
                </c:pt>
                <c:pt idx="67">
                  <c:v>1208</c:v>
                </c:pt>
                <c:pt idx="68">
                  <c:v>1208</c:v>
                </c:pt>
                <c:pt idx="69">
                  <c:v>1208</c:v>
                </c:pt>
                <c:pt idx="70">
                  <c:v>1208</c:v>
                </c:pt>
                <c:pt idx="71">
                  <c:v>1208</c:v>
                </c:pt>
                <c:pt idx="72">
                  <c:v>1208</c:v>
                </c:pt>
                <c:pt idx="73">
                  <c:v>1208</c:v>
                </c:pt>
                <c:pt idx="74">
                  <c:v>1208</c:v>
                </c:pt>
                <c:pt idx="75">
                  <c:v>1208</c:v>
                </c:pt>
                <c:pt idx="76">
                  <c:v>1208</c:v>
                </c:pt>
                <c:pt idx="77">
                  <c:v>1208</c:v>
                </c:pt>
                <c:pt idx="78">
                  <c:v>1208</c:v>
                </c:pt>
                <c:pt idx="79">
                  <c:v>1208</c:v>
                </c:pt>
                <c:pt idx="80">
                  <c:v>1208</c:v>
                </c:pt>
                <c:pt idx="81">
                  <c:v>1208</c:v>
                </c:pt>
                <c:pt idx="82">
                  <c:v>1208</c:v>
                </c:pt>
                <c:pt idx="83">
                  <c:v>1208</c:v>
                </c:pt>
                <c:pt idx="84">
                  <c:v>1208</c:v>
                </c:pt>
                <c:pt idx="85">
                  <c:v>1208</c:v>
                </c:pt>
                <c:pt idx="86">
                  <c:v>1208</c:v>
                </c:pt>
                <c:pt idx="87">
                  <c:v>1208</c:v>
                </c:pt>
                <c:pt idx="88">
                  <c:v>1208</c:v>
                </c:pt>
                <c:pt idx="89">
                  <c:v>1208</c:v>
                </c:pt>
                <c:pt idx="90">
                  <c:v>1208</c:v>
                </c:pt>
                <c:pt idx="91">
                  <c:v>1208</c:v>
                </c:pt>
                <c:pt idx="92">
                  <c:v>1208</c:v>
                </c:pt>
                <c:pt idx="93">
                  <c:v>1208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1E0-4231-8F18-A7B6D281C4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dateAx>
        <c:axId val="298003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Offset val="100"/>
        <c:baseTimeUnit val="days"/>
        <c:majorUnit val="1"/>
      </c:dateAx>
      <c:valAx>
        <c:axId val="29800353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Denní počet případů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Sheet1!$A$93:$A$243</c:f>
              <c:numCache>
                <c:formatCode>m/d/yyyy</c:formatCode>
                <c:ptCount val="151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  <c:pt idx="76">
                  <c:v>44242</c:v>
                </c:pt>
                <c:pt idx="77">
                  <c:v>44243</c:v>
                </c:pt>
                <c:pt idx="78">
                  <c:v>44244</c:v>
                </c:pt>
                <c:pt idx="79">
                  <c:v>44245</c:v>
                </c:pt>
                <c:pt idx="80">
                  <c:v>44246</c:v>
                </c:pt>
                <c:pt idx="81">
                  <c:v>44247</c:v>
                </c:pt>
                <c:pt idx="82">
                  <c:v>44248</c:v>
                </c:pt>
                <c:pt idx="83">
                  <c:v>44249</c:v>
                </c:pt>
                <c:pt idx="84">
                  <c:v>44250</c:v>
                </c:pt>
                <c:pt idx="85">
                  <c:v>44251</c:v>
                </c:pt>
                <c:pt idx="86">
                  <c:v>44252</c:v>
                </c:pt>
                <c:pt idx="87">
                  <c:v>44253</c:v>
                </c:pt>
                <c:pt idx="88">
                  <c:v>44254</c:v>
                </c:pt>
                <c:pt idx="89">
                  <c:v>44255</c:v>
                </c:pt>
                <c:pt idx="90">
                  <c:v>44256</c:v>
                </c:pt>
                <c:pt idx="91">
                  <c:v>44257</c:v>
                </c:pt>
                <c:pt idx="92">
                  <c:v>44258</c:v>
                </c:pt>
                <c:pt idx="93">
                  <c:v>44259</c:v>
                </c:pt>
                <c:pt idx="94">
                  <c:v>44260</c:v>
                </c:pt>
                <c:pt idx="95">
                  <c:v>44261</c:v>
                </c:pt>
                <c:pt idx="96">
                  <c:v>44262</c:v>
                </c:pt>
                <c:pt idx="97">
                  <c:v>44263</c:v>
                </c:pt>
                <c:pt idx="98">
                  <c:v>44264</c:v>
                </c:pt>
                <c:pt idx="99">
                  <c:v>44265</c:v>
                </c:pt>
                <c:pt idx="100">
                  <c:v>44266</c:v>
                </c:pt>
                <c:pt idx="101">
                  <c:v>44267</c:v>
                </c:pt>
                <c:pt idx="102">
                  <c:v>44268</c:v>
                </c:pt>
                <c:pt idx="103">
                  <c:v>44269</c:v>
                </c:pt>
                <c:pt idx="104">
                  <c:v>44270</c:v>
                </c:pt>
                <c:pt idx="105">
                  <c:v>44271</c:v>
                </c:pt>
                <c:pt idx="106">
                  <c:v>44272</c:v>
                </c:pt>
                <c:pt idx="107">
                  <c:v>44273</c:v>
                </c:pt>
                <c:pt idx="108">
                  <c:v>44274</c:v>
                </c:pt>
                <c:pt idx="109">
                  <c:v>44275</c:v>
                </c:pt>
                <c:pt idx="110">
                  <c:v>44276</c:v>
                </c:pt>
                <c:pt idx="111">
                  <c:v>44277</c:v>
                </c:pt>
                <c:pt idx="112">
                  <c:v>44278</c:v>
                </c:pt>
                <c:pt idx="113">
                  <c:v>44279</c:v>
                </c:pt>
                <c:pt idx="114">
                  <c:v>44280</c:v>
                </c:pt>
                <c:pt idx="115">
                  <c:v>44281</c:v>
                </c:pt>
                <c:pt idx="116">
                  <c:v>44282</c:v>
                </c:pt>
                <c:pt idx="117">
                  <c:v>44283</c:v>
                </c:pt>
                <c:pt idx="118">
                  <c:v>44284</c:v>
                </c:pt>
                <c:pt idx="119">
                  <c:v>44285</c:v>
                </c:pt>
                <c:pt idx="120">
                  <c:v>44286</c:v>
                </c:pt>
                <c:pt idx="121">
                  <c:v>44287</c:v>
                </c:pt>
                <c:pt idx="122">
                  <c:v>44288</c:v>
                </c:pt>
                <c:pt idx="123">
                  <c:v>44289</c:v>
                </c:pt>
                <c:pt idx="124">
                  <c:v>44290</c:v>
                </c:pt>
                <c:pt idx="125">
                  <c:v>44291</c:v>
                </c:pt>
                <c:pt idx="126">
                  <c:v>44292</c:v>
                </c:pt>
                <c:pt idx="127">
                  <c:v>44293</c:v>
                </c:pt>
                <c:pt idx="128">
                  <c:v>44294</c:v>
                </c:pt>
                <c:pt idx="129">
                  <c:v>44295</c:v>
                </c:pt>
                <c:pt idx="130">
                  <c:v>44296</c:v>
                </c:pt>
                <c:pt idx="131">
                  <c:v>44297</c:v>
                </c:pt>
                <c:pt idx="132">
                  <c:v>44298</c:v>
                </c:pt>
                <c:pt idx="133">
                  <c:v>44299</c:v>
                </c:pt>
                <c:pt idx="134">
                  <c:v>44300</c:v>
                </c:pt>
                <c:pt idx="135">
                  <c:v>44301</c:v>
                </c:pt>
                <c:pt idx="136">
                  <c:v>44302</c:v>
                </c:pt>
                <c:pt idx="137">
                  <c:v>44303</c:v>
                </c:pt>
                <c:pt idx="138">
                  <c:v>44304</c:v>
                </c:pt>
                <c:pt idx="139">
                  <c:v>44305</c:v>
                </c:pt>
                <c:pt idx="140">
                  <c:v>44306</c:v>
                </c:pt>
                <c:pt idx="141">
                  <c:v>44307</c:v>
                </c:pt>
                <c:pt idx="142">
                  <c:v>44308</c:v>
                </c:pt>
                <c:pt idx="143">
                  <c:v>44309</c:v>
                </c:pt>
                <c:pt idx="144">
                  <c:v>44310</c:v>
                </c:pt>
                <c:pt idx="145">
                  <c:v>44311</c:v>
                </c:pt>
                <c:pt idx="146">
                  <c:v>44312</c:v>
                </c:pt>
                <c:pt idx="147">
                  <c:v>44313</c:v>
                </c:pt>
                <c:pt idx="148">
                  <c:v>44314</c:v>
                </c:pt>
                <c:pt idx="149">
                  <c:v>44315</c:v>
                </c:pt>
                <c:pt idx="150">
                  <c:v>44316</c:v>
                </c:pt>
              </c:numCache>
            </c:numRef>
          </c:cat>
          <c:val>
            <c:numRef>
              <c:f>Sheet1!$B$93:$B$243</c:f>
              <c:numCache>
                <c:formatCode>0</c:formatCode>
                <c:ptCount val="151"/>
                <c:pt idx="0">
                  <c:v>5180</c:v>
                </c:pt>
                <c:pt idx="1">
                  <c:v>4561</c:v>
                </c:pt>
                <c:pt idx="2">
                  <c:v>4624</c:v>
                </c:pt>
                <c:pt idx="3">
                  <c:v>4747</c:v>
                </c:pt>
                <c:pt idx="4">
                  <c:v>3312</c:v>
                </c:pt>
                <c:pt idx="5">
                  <c:v>1112</c:v>
                </c:pt>
                <c:pt idx="6">
                  <c:v>4251</c:v>
                </c:pt>
                <c:pt idx="7">
                  <c:v>5855</c:v>
                </c:pt>
                <c:pt idx="8">
                  <c:v>6414</c:v>
                </c:pt>
                <c:pt idx="9">
                  <c:v>5872</c:v>
                </c:pt>
                <c:pt idx="10">
                  <c:v>6209</c:v>
                </c:pt>
                <c:pt idx="11">
                  <c:v>3655</c:v>
                </c:pt>
                <c:pt idx="12">
                  <c:v>1998</c:v>
                </c:pt>
                <c:pt idx="13">
                  <c:v>5176</c:v>
                </c:pt>
                <c:pt idx="14">
                  <c:v>7908</c:v>
                </c:pt>
                <c:pt idx="15">
                  <c:v>8258</c:v>
                </c:pt>
                <c:pt idx="16">
                  <c:v>7614</c:v>
                </c:pt>
                <c:pt idx="17">
                  <c:v>8838</c:v>
                </c:pt>
                <c:pt idx="18">
                  <c:v>5326</c:v>
                </c:pt>
                <c:pt idx="19">
                  <c:v>3403</c:v>
                </c:pt>
                <c:pt idx="20">
                  <c:v>7950</c:v>
                </c:pt>
                <c:pt idx="21">
                  <c:v>10911</c:v>
                </c:pt>
                <c:pt idx="22">
                  <c:v>14138</c:v>
                </c:pt>
                <c:pt idx="23">
                  <c:v>4373</c:v>
                </c:pt>
                <c:pt idx="24">
                  <c:v>2671</c:v>
                </c:pt>
                <c:pt idx="25">
                  <c:v>3031</c:v>
                </c:pt>
                <c:pt idx="26">
                  <c:v>3781</c:v>
                </c:pt>
                <c:pt idx="27">
                  <c:v>10936</c:v>
                </c:pt>
                <c:pt idx="28">
                  <c:v>16475</c:v>
                </c:pt>
                <c:pt idx="29">
                  <c:v>17059</c:v>
                </c:pt>
                <c:pt idx="30">
                  <c:v>13307</c:v>
                </c:pt>
                <c:pt idx="31">
                  <c:v>3446</c:v>
                </c:pt>
                <c:pt idx="32">
                  <c:v>4985</c:v>
                </c:pt>
                <c:pt idx="33">
                  <c:v>6267</c:v>
                </c:pt>
                <c:pt idx="34">
                  <c:v>12955</c:v>
                </c:pt>
                <c:pt idx="35">
                  <c:v>17399</c:v>
                </c:pt>
                <c:pt idx="36">
                  <c:v>17770</c:v>
                </c:pt>
                <c:pt idx="37">
                  <c:v>14882</c:v>
                </c:pt>
                <c:pt idx="38">
                  <c:v>13099</c:v>
                </c:pt>
                <c:pt idx="39">
                  <c:v>8437</c:v>
                </c:pt>
                <c:pt idx="40">
                  <c:v>4312</c:v>
                </c:pt>
                <c:pt idx="41">
                  <c:v>9384</c:v>
                </c:pt>
                <c:pt idx="42">
                  <c:v>10810</c:v>
                </c:pt>
                <c:pt idx="43">
                  <c:v>10918</c:v>
                </c:pt>
                <c:pt idx="44">
                  <c:v>8087</c:v>
                </c:pt>
                <c:pt idx="45">
                  <c:v>9300</c:v>
                </c:pt>
                <c:pt idx="46">
                  <c:v>5241</c:v>
                </c:pt>
                <c:pt idx="47">
                  <c:v>2641</c:v>
                </c:pt>
                <c:pt idx="48">
                  <c:v>7667</c:v>
                </c:pt>
                <c:pt idx="49">
                  <c:v>9609</c:v>
                </c:pt>
                <c:pt idx="50">
                  <c:v>8215</c:v>
                </c:pt>
                <c:pt idx="51">
                  <c:v>7532</c:v>
                </c:pt>
                <c:pt idx="52">
                  <c:v>8467</c:v>
                </c:pt>
                <c:pt idx="53">
                  <c:v>4239</c:v>
                </c:pt>
                <c:pt idx="54">
                  <c:v>2394</c:v>
                </c:pt>
                <c:pt idx="55">
                  <c:v>6974</c:v>
                </c:pt>
                <c:pt idx="56">
                  <c:v>9194</c:v>
                </c:pt>
                <c:pt idx="57">
                  <c:v>8503</c:v>
                </c:pt>
                <c:pt idx="58">
                  <c:v>8010</c:v>
                </c:pt>
                <c:pt idx="59">
                  <c:v>8052</c:v>
                </c:pt>
                <c:pt idx="60">
                  <c:v>4055</c:v>
                </c:pt>
                <c:pt idx="61">
                  <c:v>2573</c:v>
                </c:pt>
                <c:pt idx="62">
                  <c:v>7217</c:v>
                </c:pt>
                <c:pt idx="63">
                  <c:v>9148</c:v>
                </c:pt>
                <c:pt idx="64">
                  <c:v>9666</c:v>
                </c:pt>
                <c:pt idx="65">
                  <c:v>8106</c:v>
                </c:pt>
                <c:pt idx="66">
                  <c:v>8621</c:v>
                </c:pt>
                <c:pt idx="67">
                  <c:v>4820</c:v>
                </c:pt>
                <c:pt idx="68">
                  <c:v>2451</c:v>
                </c:pt>
                <c:pt idx="69">
                  <c:v>7779</c:v>
                </c:pt>
                <c:pt idx="70">
                  <c:v>10283</c:v>
                </c:pt>
                <c:pt idx="71">
                  <c:v>9538</c:v>
                </c:pt>
                <c:pt idx="72">
                  <c:v>9017</c:v>
                </c:pt>
                <c:pt idx="73">
                  <c:v>8827</c:v>
                </c:pt>
                <c:pt idx="74">
                  <c:v>5141</c:v>
                </c:pt>
                <c:pt idx="75">
                  <c:v>2881</c:v>
                </c:pt>
                <c:pt idx="76">
                  <c:v>8905</c:v>
                </c:pt>
                <c:pt idx="77">
                  <c:v>12609</c:v>
                </c:pt>
                <c:pt idx="78">
                  <c:v>10938</c:v>
                </c:pt>
                <c:pt idx="79">
                  <c:v>11702</c:v>
                </c:pt>
                <c:pt idx="80">
                  <c:v>11287</c:v>
                </c:pt>
                <c:pt idx="81">
                  <c:v>6775</c:v>
                </c:pt>
                <c:pt idx="82">
                  <c:v>4068</c:v>
                </c:pt>
                <c:pt idx="83">
                  <c:v>11408</c:v>
                </c:pt>
                <c:pt idx="84">
                  <c:v>15841</c:v>
                </c:pt>
                <c:pt idx="85">
                  <c:v>13795</c:v>
                </c:pt>
                <c:pt idx="86">
                  <c:v>14588</c:v>
                </c:pt>
                <c:pt idx="87">
                  <c:v>14776</c:v>
                </c:pt>
                <c:pt idx="88">
                  <c:v>7823</c:v>
                </c:pt>
                <c:pt idx="89">
                  <c:v>4587</c:v>
                </c:pt>
                <c:pt idx="90">
                  <c:v>12322</c:v>
                </c:pt>
                <c:pt idx="91">
                  <c:v>16776</c:v>
                </c:pt>
                <c:pt idx="92">
                  <c:v>15239</c:v>
                </c:pt>
                <c:pt idx="93">
                  <c:v>14648</c:v>
                </c:pt>
                <c:pt idx="94">
                  <c:v>13169</c:v>
                </c:pt>
                <c:pt idx="95">
                  <c:v>9130</c:v>
                </c:pt>
                <c:pt idx="96">
                  <c:v>3982</c:v>
                </c:pt>
                <c:pt idx="97">
                  <c:v>10653</c:v>
                </c:pt>
                <c:pt idx="98">
                  <c:v>15356</c:v>
                </c:pt>
                <c:pt idx="99">
                  <c:v>14535</c:v>
                </c:pt>
                <c:pt idx="100">
                  <c:v>11241</c:v>
                </c:pt>
                <c:pt idx="101">
                  <c:v>14956</c:v>
                </c:pt>
                <c:pt idx="102">
                  <c:v>6955</c:v>
                </c:pt>
                <c:pt idx="103">
                  <c:v>3331</c:v>
                </c:pt>
                <c:pt idx="104">
                  <c:v>10625</c:v>
                </c:pt>
                <c:pt idx="105">
                  <c:v>14026</c:v>
                </c:pt>
                <c:pt idx="106">
                  <c:v>12025</c:v>
                </c:pt>
                <c:pt idx="107">
                  <c:v>10656</c:v>
                </c:pt>
                <c:pt idx="108">
                  <c:v>9708</c:v>
                </c:pt>
                <c:pt idx="109">
                  <c:v>5466</c:v>
                </c:pt>
                <c:pt idx="110">
                  <c:v>2388</c:v>
                </c:pt>
                <c:pt idx="111">
                  <c:v>8242</c:v>
                </c:pt>
                <c:pt idx="112">
                  <c:v>10968</c:v>
                </c:pt>
                <c:pt idx="113">
                  <c:v>8845</c:v>
                </c:pt>
                <c:pt idx="114">
                  <c:v>7923</c:v>
                </c:pt>
                <c:pt idx="115">
                  <c:v>7708</c:v>
                </c:pt>
                <c:pt idx="116">
                  <c:v>3968</c:v>
                </c:pt>
                <c:pt idx="117">
                  <c:v>1742</c:v>
                </c:pt>
                <c:pt idx="118">
                  <c:v>6933</c:v>
                </c:pt>
                <c:pt idx="119">
                  <c:v>8628</c:v>
                </c:pt>
                <c:pt idx="120">
                  <c:v>7253</c:v>
                </c:pt>
                <c:pt idx="121">
                  <c:v>6245</c:v>
                </c:pt>
                <c:pt idx="122">
                  <c:v>3821</c:v>
                </c:pt>
                <c:pt idx="123">
                  <c:v>2149</c:v>
                </c:pt>
                <c:pt idx="124" formatCode="General">
                  <c:v>1911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3D-4A48-BE0F-1E30C99130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model</c:v>
                </c:pt>
              </c:strCache>
            </c:strRef>
          </c:tx>
          <c:spPr>
            <a:ln w="28575" cap="rnd">
              <a:solidFill>
                <a:srgbClr val="FFC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Sheet1!$A$93:$A$243</c:f>
              <c:numCache>
                <c:formatCode>m/d/yyyy</c:formatCode>
                <c:ptCount val="151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  <c:pt idx="76">
                  <c:v>44242</c:v>
                </c:pt>
                <c:pt idx="77">
                  <c:v>44243</c:v>
                </c:pt>
                <c:pt idx="78">
                  <c:v>44244</c:v>
                </c:pt>
                <c:pt idx="79">
                  <c:v>44245</c:v>
                </c:pt>
                <c:pt idx="80">
                  <c:v>44246</c:v>
                </c:pt>
                <c:pt idx="81">
                  <c:v>44247</c:v>
                </c:pt>
                <c:pt idx="82">
                  <c:v>44248</c:v>
                </c:pt>
                <c:pt idx="83">
                  <c:v>44249</c:v>
                </c:pt>
                <c:pt idx="84">
                  <c:v>44250</c:v>
                </c:pt>
                <c:pt idx="85">
                  <c:v>44251</c:v>
                </c:pt>
                <c:pt idx="86">
                  <c:v>44252</c:v>
                </c:pt>
                <c:pt idx="87">
                  <c:v>44253</c:v>
                </c:pt>
                <c:pt idx="88">
                  <c:v>44254</c:v>
                </c:pt>
                <c:pt idx="89">
                  <c:v>44255</c:v>
                </c:pt>
                <c:pt idx="90">
                  <c:v>44256</c:v>
                </c:pt>
                <c:pt idx="91">
                  <c:v>44257</c:v>
                </c:pt>
                <c:pt idx="92">
                  <c:v>44258</c:v>
                </c:pt>
                <c:pt idx="93">
                  <c:v>44259</c:v>
                </c:pt>
                <c:pt idx="94">
                  <c:v>44260</c:v>
                </c:pt>
                <c:pt idx="95">
                  <c:v>44261</c:v>
                </c:pt>
                <c:pt idx="96">
                  <c:v>44262</c:v>
                </c:pt>
                <c:pt idx="97">
                  <c:v>44263</c:v>
                </c:pt>
                <c:pt idx="98">
                  <c:v>44264</c:v>
                </c:pt>
                <c:pt idx="99">
                  <c:v>44265</c:v>
                </c:pt>
                <c:pt idx="100">
                  <c:v>44266</c:v>
                </c:pt>
                <c:pt idx="101">
                  <c:v>44267</c:v>
                </c:pt>
                <c:pt idx="102">
                  <c:v>44268</c:v>
                </c:pt>
                <c:pt idx="103">
                  <c:v>44269</c:v>
                </c:pt>
                <c:pt idx="104">
                  <c:v>44270</c:v>
                </c:pt>
                <c:pt idx="105">
                  <c:v>44271</c:v>
                </c:pt>
                <c:pt idx="106">
                  <c:v>44272</c:v>
                </c:pt>
                <c:pt idx="107">
                  <c:v>44273</c:v>
                </c:pt>
                <c:pt idx="108">
                  <c:v>44274</c:v>
                </c:pt>
                <c:pt idx="109">
                  <c:v>44275</c:v>
                </c:pt>
                <c:pt idx="110">
                  <c:v>44276</c:v>
                </c:pt>
                <c:pt idx="111">
                  <c:v>44277</c:v>
                </c:pt>
                <c:pt idx="112">
                  <c:v>44278</c:v>
                </c:pt>
                <c:pt idx="113">
                  <c:v>44279</c:v>
                </c:pt>
                <c:pt idx="114">
                  <c:v>44280</c:v>
                </c:pt>
                <c:pt idx="115">
                  <c:v>44281</c:v>
                </c:pt>
                <c:pt idx="116">
                  <c:v>44282</c:v>
                </c:pt>
                <c:pt idx="117">
                  <c:v>44283</c:v>
                </c:pt>
                <c:pt idx="118">
                  <c:v>44284</c:v>
                </c:pt>
                <c:pt idx="119">
                  <c:v>44285</c:v>
                </c:pt>
                <c:pt idx="120">
                  <c:v>44286</c:v>
                </c:pt>
                <c:pt idx="121">
                  <c:v>44287</c:v>
                </c:pt>
                <c:pt idx="122">
                  <c:v>44288</c:v>
                </c:pt>
                <c:pt idx="123">
                  <c:v>44289</c:v>
                </c:pt>
                <c:pt idx="124">
                  <c:v>44290</c:v>
                </c:pt>
                <c:pt idx="125">
                  <c:v>44291</c:v>
                </c:pt>
                <c:pt idx="126">
                  <c:v>44292</c:v>
                </c:pt>
                <c:pt idx="127">
                  <c:v>44293</c:v>
                </c:pt>
                <c:pt idx="128">
                  <c:v>44294</c:v>
                </c:pt>
                <c:pt idx="129">
                  <c:v>44295</c:v>
                </c:pt>
                <c:pt idx="130">
                  <c:v>44296</c:v>
                </c:pt>
                <c:pt idx="131">
                  <c:v>44297</c:v>
                </c:pt>
                <c:pt idx="132">
                  <c:v>44298</c:v>
                </c:pt>
                <c:pt idx="133">
                  <c:v>44299</c:v>
                </c:pt>
                <c:pt idx="134">
                  <c:v>44300</c:v>
                </c:pt>
                <c:pt idx="135">
                  <c:v>44301</c:v>
                </c:pt>
                <c:pt idx="136">
                  <c:v>44302</c:v>
                </c:pt>
                <c:pt idx="137">
                  <c:v>44303</c:v>
                </c:pt>
                <c:pt idx="138">
                  <c:v>44304</c:v>
                </c:pt>
                <c:pt idx="139">
                  <c:v>44305</c:v>
                </c:pt>
                <c:pt idx="140">
                  <c:v>44306</c:v>
                </c:pt>
                <c:pt idx="141">
                  <c:v>44307</c:v>
                </c:pt>
                <c:pt idx="142">
                  <c:v>44308</c:v>
                </c:pt>
                <c:pt idx="143">
                  <c:v>44309</c:v>
                </c:pt>
                <c:pt idx="144">
                  <c:v>44310</c:v>
                </c:pt>
                <c:pt idx="145">
                  <c:v>44311</c:v>
                </c:pt>
                <c:pt idx="146">
                  <c:v>44312</c:v>
                </c:pt>
                <c:pt idx="147">
                  <c:v>44313</c:v>
                </c:pt>
                <c:pt idx="148">
                  <c:v>44314</c:v>
                </c:pt>
                <c:pt idx="149">
                  <c:v>44315</c:v>
                </c:pt>
                <c:pt idx="150">
                  <c:v>44316</c:v>
                </c:pt>
              </c:numCache>
            </c:numRef>
          </c:cat>
          <c:val>
            <c:numRef>
              <c:f>Sheet1!$C$93:$C$243</c:f>
              <c:numCache>
                <c:formatCode>General</c:formatCode>
                <c:ptCount val="15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73D-4A48-BE0F-1E30C99130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0,8</c:v>
                </c:pt>
              </c:strCache>
            </c:strRef>
          </c:tx>
          <c:spPr>
            <a:ln w="28575" cap="rnd">
              <a:solidFill>
                <a:srgbClr val="D31145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Sheet1!$A$93:$A$243</c:f>
              <c:numCache>
                <c:formatCode>m/d/yyyy</c:formatCode>
                <c:ptCount val="151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  <c:pt idx="76">
                  <c:v>44242</c:v>
                </c:pt>
                <c:pt idx="77">
                  <c:v>44243</c:v>
                </c:pt>
                <c:pt idx="78">
                  <c:v>44244</c:v>
                </c:pt>
                <c:pt idx="79">
                  <c:v>44245</c:v>
                </c:pt>
                <c:pt idx="80">
                  <c:v>44246</c:v>
                </c:pt>
                <c:pt idx="81">
                  <c:v>44247</c:v>
                </c:pt>
                <c:pt idx="82">
                  <c:v>44248</c:v>
                </c:pt>
                <c:pt idx="83">
                  <c:v>44249</c:v>
                </c:pt>
                <c:pt idx="84">
                  <c:v>44250</c:v>
                </c:pt>
                <c:pt idx="85">
                  <c:v>44251</c:v>
                </c:pt>
                <c:pt idx="86">
                  <c:v>44252</c:v>
                </c:pt>
                <c:pt idx="87">
                  <c:v>44253</c:v>
                </c:pt>
                <c:pt idx="88">
                  <c:v>44254</c:v>
                </c:pt>
                <c:pt idx="89">
                  <c:v>44255</c:v>
                </c:pt>
                <c:pt idx="90">
                  <c:v>44256</c:v>
                </c:pt>
                <c:pt idx="91">
                  <c:v>44257</c:v>
                </c:pt>
                <c:pt idx="92">
                  <c:v>44258</c:v>
                </c:pt>
                <c:pt idx="93">
                  <c:v>44259</c:v>
                </c:pt>
                <c:pt idx="94">
                  <c:v>44260</c:v>
                </c:pt>
                <c:pt idx="95">
                  <c:v>44261</c:v>
                </c:pt>
                <c:pt idx="96">
                  <c:v>44262</c:v>
                </c:pt>
                <c:pt idx="97">
                  <c:v>44263</c:v>
                </c:pt>
                <c:pt idx="98">
                  <c:v>44264</c:v>
                </c:pt>
                <c:pt idx="99">
                  <c:v>44265</c:v>
                </c:pt>
                <c:pt idx="100">
                  <c:v>44266</c:v>
                </c:pt>
                <c:pt idx="101">
                  <c:v>44267</c:v>
                </c:pt>
                <c:pt idx="102">
                  <c:v>44268</c:v>
                </c:pt>
                <c:pt idx="103">
                  <c:v>44269</c:v>
                </c:pt>
                <c:pt idx="104">
                  <c:v>44270</c:v>
                </c:pt>
                <c:pt idx="105">
                  <c:v>44271</c:v>
                </c:pt>
                <c:pt idx="106">
                  <c:v>44272</c:v>
                </c:pt>
                <c:pt idx="107">
                  <c:v>44273</c:v>
                </c:pt>
                <c:pt idx="108">
                  <c:v>44274</c:v>
                </c:pt>
                <c:pt idx="109">
                  <c:v>44275</c:v>
                </c:pt>
                <c:pt idx="110">
                  <c:v>44276</c:v>
                </c:pt>
                <c:pt idx="111">
                  <c:v>44277</c:v>
                </c:pt>
                <c:pt idx="112">
                  <c:v>44278</c:v>
                </c:pt>
                <c:pt idx="113">
                  <c:v>44279</c:v>
                </c:pt>
                <c:pt idx="114">
                  <c:v>44280</c:v>
                </c:pt>
                <c:pt idx="115">
                  <c:v>44281</c:v>
                </c:pt>
                <c:pt idx="116">
                  <c:v>44282</c:v>
                </c:pt>
                <c:pt idx="117">
                  <c:v>44283</c:v>
                </c:pt>
                <c:pt idx="118">
                  <c:v>44284</c:v>
                </c:pt>
                <c:pt idx="119">
                  <c:v>44285</c:v>
                </c:pt>
                <c:pt idx="120">
                  <c:v>44286</c:v>
                </c:pt>
                <c:pt idx="121">
                  <c:v>44287</c:v>
                </c:pt>
                <c:pt idx="122">
                  <c:v>44288</c:v>
                </c:pt>
                <c:pt idx="123">
                  <c:v>44289</c:v>
                </c:pt>
                <c:pt idx="124">
                  <c:v>44290</c:v>
                </c:pt>
                <c:pt idx="125">
                  <c:v>44291</c:v>
                </c:pt>
                <c:pt idx="126">
                  <c:v>44292</c:v>
                </c:pt>
                <c:pt idx="127">
                  <c:v>44293</c:v>
                </c:pt>
                <c:pt idx="128">
                  <c:v>44294</c:v>
                </c:pt>
                <c:pt idx="129">
                  <c:v>44295</c:v>
                </c:pt>
                <c:pt idx="130">
                  <c:v>44296</c:v>
                </c:pt>
                <c:pt idx="131">
                  <c:v>44297</c:v>
                </c:pt>
                <c:pt idx="132">
                  <c:v>44298</c:v>
                </c:pt>
                <c:pt idx="133">
                  <c:v>44299</c:v>
                </c:pt>
                <c:pt idx="134">
                  <c:v>44300</c:v>
                </c:pt>
                <c:pt idx="135">
                  <c:v>44301</c:v>
                </c:pt>
                <c:pt idx="136">
                  <c:v>44302</c:v>
                </c:pt>
                <c:pt idx="137">
                  <c:v>44303</c:v>
                </c:pt>
                <c:pt idx="138">
                  <c:v>44304</c:v>
                </c:pt>
                <c:pt idx="139">
                  <c:v>44305</c:v>
                </c:pt>
                <c:pt idx="140">
                  <c:v>44306</c:v>
                </c:pt>
                <c:pt idx="141">
                  <c:v>44307</c:v>
                </c:pt>
                <c:pt idx="142">
                  <c:v>44308</c:v>
                </c:pt>
                <c:pt idx="143">
                  <c:v>44309</c:v>
                </c:pt>
                <c:pt idx="144">
                  <c:v>44310</c:v>
                </c:pt>
                <c:pt idx="145">
                  <c:v>44311</c:v>
                </c:pt>
                <c:pt idx="146">
                  <c:v>44312</c:v>
                </c:pt>
                <c:pt idx="147">
                  <c:v>44313</c:v>
                </c:pt>
                <c:pt idx="148">
                  <c:v>44314</c:v>
                </c:pt>
                <c:pt idx="149">
                  <c:v>44315</c:v>
                </c:pt>
                <c:pt idx="150">
                  <c:v>44316</c:v>
                </c:pt>
              </c:numCache>
            </c:numRef>
          </c:cat>
          <c:val>
            <c:numRef>
              <c:f>Sheet1!$D$93:$D$243</c:f>
              <c:numCache>
                <c:formatCode>General</c:formatCode>
                <c:ptCount val="151"/>
                <c:pt idx="88">
                  <c:v>13884.456918020465</c:v>
                </c:pt>
                <c:pt idx="89">
                  <c:v>14404.262365330742</c:v>
                </c:pt>
                <c:pt idx="90">
                  <c:v>14937.2816170969</c:v>
                </c:pt>
                <c:pt idx="91">
                  <c:v>15483.313208428146</c:v>
                </c:pt>
                <c:pt idx="92">
                  <c:v>16042.100076875604</c:v>
                </c:pt>
                <c:pt idx="93">
                  <c:v>16613.32611723529</c:v>
                </c:pt>
                <c:pt idx="94">
                  <c:v>17196.612801747171</c:v>
                </c:pt>
                <c:pt idx="95">
                  <c:v>17791.51590415703</c:v>
                </c:pt>
                <c:pt idx="96">
                  <c:v>18397.522369673927</c:v>
                </c:pt>
                <c:pt idx="97">
                  <c:v>19014.047376278748</c:v>
                </c:pt>
                <c:pt idx="98">
                  <c:v>19640.431636032805</c:v>
                </c:pt>
                <c:pt idx="99">
                  <c:v>20275.938987905734</c:v>
                </c:pt>
                <c:pt idx="100">
                  <c:v>20919.754336084512</c:v>
                </c:pt>
                <c:pt idx="101">
                  <c:v>21570.981989631669</c:v>
                </c:pt>
                <c:pt idx="102">
                  <c:v>22228.644460614651</c:v>
                </c:pt>
                <c:pt idx="103">
                  <c:v>22891.681778313625</c:v>
                </c:pt>
                <c:pt idx="104">
                  <c:v>23558.951376713852</c:v>
                </c:pt>
                <c:pt idx="105">
                  <c:v>24229.228611089988</c:v>
                </c:pt>
                <c:pt idx="106">
                  <c:v>24901.207956986596</c:v>
                </c:pt>
                <c:pt idx="107">
                  <c:v>25573.504941201467</c:v>
                </c:pt>
                <c:pt idx="108">
                  <c:v>26244.658849408512</c:v>
                </c:pt>
                <c:pt idx="109">
                  <c:v>26913.136248762934</c:v>
                </c:pt>
                <c:pt idx="110">
                  <c:v>27577.335356185005</c:v>
                </c:pt>
                <c:pt idx="111">
                  <c:v>28235.591274024817</c:v>
                </c:pt>
                <c:pt idx="112">
                  <c:v>28886.182104508862</c:v>
                </c:pt>
                <c:pt idx="113">
                  <c:v>29527.335942838869</c:v>
                </c:pt>
                <c:pt idx="114">
                  <c:v>30157.23873617551</c:v>
                </c:pt>
                <c:pt idx="115">
                  <c:v>30774.042982158771</c:v>
                </c:pt>
                <c:pt idx="116">
                  <c:v>31375.87722630077</c:v>
                </c:pt>
                <c:pt idx="117">
                  <c:v>31960.85630278691</c:v>
                </c:pt>
                <c:pt idx="118">
                  <c:v>32527.092248225596</c:v>
                </c:pt>
                <c:pt idx="119">
                  <c:v>33072.705803019475</c:v>
                </c:pt>
                <c:pt idx="120">
                  <c:v>33595.838400642009</c:v>
                </c:pt>
                <c:pt idx="121">
                  <c:v>34094.664531561124</c:v>
                </c:pt>
                <c:pt idx="122">
                  <c:v>34567.404356231717</c:v>
                </c:pt>
                <c:pt idx="123">
                  <c:v>35012.336430855546</c:v>
                </c:pt>
                <c:pt idx="124">
                  <c:v>35427.810400834365</c:v>
                </c:pt>
                <c:pt idx="125">
                  <c:v>35812.259510348893</c:v>
                </c:pt>
                <c:pt idx="126">
                  <c:v>36164.212772564897</c:v>
                </c:pt>
                <c:pt idx="127">
                  <c:v>36482.306643828917</c:v>
                </c:pt>
                <c:pt idx="128">
                  <c:v>36765.296047033291</c:v>
                </c:pt>
                <c:pt idx="129">
                  <c:v>37012.064594191026</c:v>
                </c:pt>
                <c:pt idx="130">
                  <c:v>37221.633866173433</c:v>
                </c:pt>
                <c:pt idx="131">
                  <c:v>37393.171618446548</c:v>
                </c:pt>
                <c:pt idx="132">
                  <c:v>37525.998795331398</c:v>
                </c:pt>
                <c:pt idx="133">
                  <c:v>37619.595251556697</c:v>
                </c:pt>
                <c:pt idx="134">
                  <c:v>37673.60409834265</c:v>
                </c:pt>
                <c:pt idx="135">
                  <c:v>37687.834611552607</c:v>
                </c:pt>
                <c:pt idx="136">
                  <c:v>37662.263661121156</c:v>
                </c:pt>
                <c:pt idx="137">
                  <c:v>37597.035643513373</c:v>
                </c:pt>
                <c:pt idx="138">
                  <c:v>37492.460921867678</c:v>
                </c:pt>
                <c:pt idx="139">
                  <c:v>37349.012801188233</c:v>
                </c:pt>
                <c:pt idx="140">
                  <c:v>37167.323087957899</c:v>
                </c:pt>
                <c:pt idx="141">
                  <c:v>36948.176304338165</c:v>
                </c:pt>
                <c:pt idx="142">
                  <c:v>36692.502646250316</c:v>
                </c:pt>
                <c:pt idx="143">
                  <c:v>36401.369791687866</c:v>
                </c:pt>
                <c:pt idx="144">
                  <c:v>36075.973680258976</c:v>
                </c:pt>
                <c:pt idx="145">
                  <c:v>35717.628396937696</c:v>
                </c:pt>
                <c:pt idx="146">
                  <c:v>35327.755302135949</c:v>
                </c:pt>
                <c:pt idx="147">
                  <c:v>34907.871556398692</c:v>
                </c:pt>
                <c:pt idx="148">
                  <c:v>34459.578191259985</c:v>
                </c:pt>
                <c:pt idx="149">
                  <c:v>33984.547878145473</c:v>
                </c:pt>
                <c:pt idx="150">
                  <c:v>33484.512544804478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73D-4A48-BE0F-1E30C991302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0,9</c:v>
                </c:pt>
              </c:strCache>
            </c:strRef>
          </c:tx>
          <c:spPr>
            <a:ln w="28575" cap="rnd">
              <a:solidFill>
                <a:srgbClr val="305983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Sheet1!$A$93:$A$243</c:f>
              <c:numCache>
                <c:formatCode>m/d/yyyy</c:formatCode>
                <c:ptCount val="151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  <c:pt idx="76">
                  <c:v>44242</c:v>
                </c:pt>
                <c:pt idx="77">
                  <c:v>44243</c:v>
                </c:pt>
                <c:pt idx="78">
                  <c:v>44244</c:v>
                </c:pt>
                <c:pt idx="79">
                  <c:v>44245</c:v>
                </c:pt>
                <c:pt idx="80">
                  <c:v>44246</c:v>
                </c:pt>
                <c:pt idx="81">
                  <c:v>44247</c:v>
                </c:pt>
                <c:pt idx="82">
                  <c:v>44248</c:v>
                </c:pt>
                <c:pt idx="83">
                  <c:v>44249</c:v>
                </c:pt>
                <c:pt idx="84">
                  <c:v>44250</c:v>
                </c:pt>
                <c:pt idx="85">
                  <c:v>44251</c:v>
                </c:pt>
                <c:pt idx="86">
                  <c:v>44252</c:v>
                </c:pt>
                <c:pt idx="87">
                  <c:v>44253</c:v>
                </c:pt>
                <c:pt idx="88">
                  <c:v>44254</c:v>
                </c:pt>
                <c:pt idx="89">
                  <c:v>44255</c:v>
                </c:pt>
                <c:pt idx="90">
                  <c:v>44256</c:v>
                </c:pt>
                <c:pt idx="91">
                  <c:v>44257</c:v>
                </c:pt>
                <c:pt idx="92">
                  <c:v>44258</c:v>
                </c:pt>
                <c:pt idx="93">
                  <c:v>44259</c:v>
                </c:pt>
                <c:pt idx="94">
                  <c:v>44260</c:v>
                </c:pt>
                <c:pt idx="95">
                  <c:v>44261</c:v>
                </c:pt>
                <c:pt idx="96">
                  <c:v>44262</c:v>
                </c:pt>
                <c:pt idx="97">
                  <c:v>44263</c:v>
                </c:pt>
                <c:pt idx="98">
                  <c:v>44264</c:v>
                </c:pt>
                <c:pt idx="99">
                  <c:v>44265</c:v>
                </c:pt>
                <c:pt idx="100">
                  <c:v>44266</c:v>
                </c:pt>
                <c:pt idx="101">
                  <c:v>44267</c:v>
                </c:pt>
                <c:pt idx="102">
                  <c:v>44268</c:v>
                </c:pt>
                <c:pt idx="103">
                  <c:v>44269</c:v>
                </c:pt>
                <c:pt idx="104">
                  <c:v>44270</c:v>
                </c:pt>
                <c:pt idx="105">
                  <c:v>44271</c:v>
                </c:pt>
                <c:pt idx="106">
                  <c:v>44272</c:v>
                </c:pt>
                <c:pt idx="107">
                  <c:v>44273</c:v>
                </c:pt>
                <c:pt idx="108">
                  <c:v>44274</c:v>
                </c:pt>
                <c:pt idx="109">
                  <c:v>44275</c:v>
                </c:pt>
                <c:pt idx="110">
                  <c:v>44276</c:v>
                </c:pt>
                <c:pt idx="111">
                  <c:v>44277</c:v>
                </c:pt>
                <c:pt idx="112">
                  <c:v>44278</c:v>
                </c:pt>
                <c:pt idx="113">
                  <c:v>44279</c:v>
                </c:pt>
                <c:pt idx="114">
                  <c:v>44280</c:v>
                </c:pt>
                <c:pt idx="115">
                  <c:v>44281</c:v>
                </c:pt>
                <c:pt idx="116">
                  <c:v>44282</c:v>
                </c:pt>
                <c:pt idx="117">
                  <c:v>44283</c:v>
                </c:pt>
                <c:pt idx="118">
                  <c:v>44284</c:v>
                </c:pt>
                <c:pt idx="119">
                  <c:v>44285</c:v>
                </c:pt>
                <c:pt idx="120">
                  <c:v>44286</c:v>
                </c:pt>
                <c:pt idx="121">
                  <c:v>44287</c:v>
                </c:pt>
                <c:pt idx="122">
                  <c:v>44288</c:v>
                </c:pt>
                <c:pt idx="123">
                  <c:v>44289</c:v>
                </c:pt>
                <c:pt idx="124">
                  <c:v>44290</c:v>
                </c:pt>
                <c:pt idx="125">
                  <c:v>44291</c:v>
                </c:pt>
                <c:pt idx="126">
                  <c:v>44292</c:v>
                </c:pt>
                <c:pt idx="127">
                  <c:v>44293</c:v>
                </c:pt>
                <c:pt idx="128">
                  <c:v>44294</c:v>
                </c:pt>
                <c:pt idx="129">
                  <c:v>44295</c:v>
                </c:pt>
                <c:pt idx="130">
                  <c:v>44296</c:v>
                </c:pt>
                <c:pt idx="131">
                  <c:v>44297</c:v>
                </c:pt>
                <c:pt idx="132">
                  <c:v>44298</c:v>
                </c:pt>
                <c:pt idx="133">
                  <c:v>44299</c:v>
                </c:pt>
                <c:pt idx="134">
                  <c:v>44300</c:v>
                </c:pt>
                <c:pt idx="135">
                  <c:v>44301</c:v>
                </c:pt>
                <c:pt idx="136">
                  <c:v>44302</c:v>
                </c:pt>
                <c:pt idx="137">
                  <c:v>44303</c:v>
                </c:pt>
                <c:pt idx="138">
                  <c:v>44304</c:v>
                </c:pt>
                <c:pt idx="139">
                  <c:v>44305</c:v>
                </c:pt>
                <c:pt idx="140">
                  <c:v>44306</c:v>
                </c:pt>
                <c:pt idx="141">
                  <c:v>44307</c:v>
                </c:pt>
                <c:pt idx="142">
                  <c:v>44308</c:v>
                </c:pt>
                <c:pt idx="143">
                  <c:v>44309</c:v>
                </c:pt>
                <c:pt idx="144">
                  <c:v>44310</c:v>
                </c:pt>
                <c:pt idx="145">
                  <c:v>44311</c:v>
                </c:pt>
                <c:pt idx="146">
                  <c:v>44312</c:v>
                </c:pt>
                <c:pt idx="147">
                  <c:v>44313</c:v>
                </c:pt>
                <c:pt idx="148">
                  <c:v>44314</c:v>
                </c:pt>
                <c:pt idx="149">
                  <c:v>44315</c:v>
                </c:pt>
                <c:pt idx="150">
                  <c:v>44316</c:v>
                </c:pt>
              </c:numCache>
            </c:numRef>
          </c:cat>
          <c:val>
            <c:numRef>
              <c:f>Sheet1!$E$93:$E$243</c:f>
              <c:numCache>
                <c:formatCode>General</c:formatCode>
                <c:ptCount val="151"/>
                <c:pt idx="88">
                  <c:v>13703.864506279357</c:v>
                </c:pt>
                <c:pt idx="89">
                  <c:v>13947.740085885691</c:v>
                </c:pt>
                <c:pt idx="90">
                  <c:v>14149.224572367377</c:v>
                </c:pt>
                <c:pt idx="91">
                  <c:v>14326.576891725252</c:v>
                </c:pt>
                <c:pt idx="92">
                  <c:v>14488.179540408461</c:v>
                </c:pt>
                <c:pt idx="93">
                  <c:v>14637.899366013678</c:v>
                </c:pt>
                <c:pt idx="94">
                  <c:v>14777.570225779313</c:v>
                </c:pt>
                <c:pt idx="95">
                  <c:v>14908.125523135202</c:v>
                </c:pt>
                <c:pt idx="96">
                  <c:v>15030.10431287298</c:v>
                </c:pt>
                <c:pt idx="97">
                  <c:v>15143.871212440938</c:v>
                </c:pt>
                <c:pt idx="98">
                  <c:v>15249.708435749646</c:v>
                </c:pt>
                <c:pt idx="99">
                  <c:v>15347.852537893776</c:v>
                </c:pt>
                <c:pt idx="100">
                  <c:v>15438.5084430508</c:v>
                </c:pt>
                <c:pt idx="101">
                  <c:v>15521.854901498873</c:v>
                </c:pt>
                <c:pt idx="102">
                  <c:v>15598.047204516557</c:v>
                </c:pt>
                <c:pt idx="103">
                  <c:v>15667.219343999815</c:v>
                </c:pt>
                <c:pt idx="104">
                  <c:v>15729.486285115383</c:v>
                </c:pt>
                <c:pt idx="105">
                  <c:v>15784.946440134854</c:v>
                </c:pt>
                <c:pt idx="106">
                  <c:v>15833.684248299791</c:v>
                </c:pt>
                <c:pt idx="107">
                  <c:v>15875.772738733451</c:v>
                </c:pt>
                <c:pt idx="108">
                  <c:v>15911.275977467594</c:v>
                </c:pt>
                <c:pt idx="109">
                  <c:v>15940.25133399808</c:v>
                </c:pt>
                <c:pt idx="110">
                  <c:v>15962.751532762984</c:v>
                </c:pt>
                <c:pt idx="111">
                  <c:v>15978.826476964043</c:v>
                </c:pt>
                <c:pt idx="112">
                  <c:v>15988.524846726856</c:v>
                </c:pt>
                <c:pt idx="113">
                  <c:v>15991.895482380527</c:v>
                </c:pt>
                <c:pt idx="114">
                  <c:v>15988.988568335462</c:v>
                </c:pt>
                <c:pt idx="115">
                  <c:v>15979.856635033955</c:v>
                </c:pt>
                <c:pt idx="116">
                  <c:v>15964.555396758153</c:v>
                </c:pt>
                <c:pt idx="117">
                  <c:v>15943.144442406874</c:v>
                </c:pt>
                <c:pt idx="118">
                  <c:v>15915.687795159907</c:v>
                </c:pt>
                <c:pt idx="119">
                  <c:v>15882.254355530424</c:v>
                </c:pt>
                <c:pt idx="120">
                  <c:v>15842.918240841871</c:v>
                </c:pt>
                <c:pt idx="121">
                  <c:v>15797.759032757598</c:v>
                </c:pt>
                <c:pt idx="122">
                  <c:v>15746.861943193822</c:v>
                </c:pt>
                <c:pt idx="123">
                  <c:v>15690.317907782257</c:v>
                </c:pt>
                <c:pt idx="124">
                  <c:v>15628.22361502286</c:v>
                </c:pt>
                <c:pt idx="125">
                  <c:v>15560.681478374674</c:v>
                </c:pt>
                <c:pt idx="126">
                  <c:v>15487.799557761642</c:v>
                </c:pt>
                <c:pt idx="127">
                  <c:v>15409.691436308502</c:v>
                </c:pt>
                <c:pt idx="128">
                  <c:v>15326.476057554019</c:v>
                </c:pt>
                <c:pt idx="129">
                  <c:v>15238.277527902354</c:v>
                </c:pt>
                <c:pt idx="130">
                  <c:v>15145.22488865537</c:v>
                </c:pt>
                <c:pt idx="131">
                  <c:v>15047.451861607735</c:v>
                </c:pt>
                <c:pt idx="132">
                  <c:v>14945.096571873641</c:v>
                </c:pt>
                <c:pt idx="133">
                  <c:v>14838.301251339421</c:v>
                </c:pt>
                <c:pt idx="134">
                  <c:v>14727.211925893771</c:v>
                </c:pt>
                <c:pt idx="135">
                  <c:v>14611.978089370503</c:v>
                </c:pt>
                <c:pt idx="136">
                  <c:v>14492.752366941924</c:v>
                </c:pt>
                <c:pt idx="137">
                  <c:v>14369.690170521166</c:v>
                </c:pt>
                <c:pt idx="138">
                  <c:v>14242.949348564311</c:v>
                </c:pt>
                <c:pt idx="139">
                  <c:v>14112.689832506207</c:v>
                </c:pt>
                <c:pt idx="140">
                  <c:v>13979.073281914618</c:v>
                </c:pt>
                <c:pt idx="141">
                  <c:v>13842.262730304588</c:v>
                </c:pt>
                <c:pt idx="142">
                  <c:v>13702.422233416957</c:v>
                </c:pt>
                <c:pt idx="143">
                  <c:v>13559.716521630915</c:v>
                </c:pt>
                <c:pt idx="144">
                  <c:v>13414.310658050177</c:v>
                </c:pt>
                <c:pt idx="145">
                  <c:v>13266.369703674438</c:v>
                </c:pt>
                <c:pt idx="146">
                  <c:v>13116.058390943021</c:v>
                </c:pt>
                <c:pt idx="147">
                  <c:v>12963.540806815072</c:v>
                </c:pt>
                <c:pt idx="148">
                  <c:v>12808.980086430933</c:v>
                </c:pt>
                <c:pt idx="149">
                  <c:v>12652.53811828232</c:v>
                </c:pt>
                <c:pt idx="150">
                  <c:v>12494.375261704727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73D-4A48-BE0F-1E30C991302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1,10</c:v>
                </c:pt>
              </c:strCache>
            </c:strRef>
          </c:tx>
          <c:spPr>
            <a:ln w="28575" cap="rnd">
              <a:solidFill>
                <a:srgbClr val="00CD61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Sheet1!$A$93:$A$243</c:f>
              <c:numCache>
                <c:formatCode>m/d/yyyy</c:formatCode>
                <c:ptCount val="151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  <c:pt idx="76">
                  <c:v>44242</c:v>
                </c:pt>
                <c:pt idx="77">
                  <c:v>44243</c:v>
                </c:pt>
                <c:pt idx="78">
                  <c:v>44244</c:v>
                </c:pt>
                <c:pt idx="79">
                  <c:v>44245</c:v>
                </c:pt>
                <c:pt idx="80">
                  <c:v>44246</c:v>
                </c:pt>
                <c:pt idx="81">
                  <c:v>44247</c:v>
                </c:pt>
                <c:pt idx="82">
                  <c:v>44248</c:v>
                </c:pt>
                <c:pt idx="83">
                  <c:v>44249</c:v>
                </c:pt>
                <c:pt idx="84">
                  <c:v>44250</c:v>
                </c:pt>
                <c:pt idx="85">
                  <c:v>44251</c:v>
                </c:pt>
                <c:pt idx="86">
                  <c:v>44252</c:v>
                </c:pt>
                <c:pt idx="87">
                  <c:v>44253</c:v>
                </c:pt>
                <c:pt idx="88">
                  <c:v>44254</c:v>
                </c:pt>
                <c:pt idx="89">
                  <c:v>44255</c:v>
                </c:pt>
                <c:pt idx="90">
                  <c:v>44256</c:v>
                </c:pt>
                <c:pt idx="91">
                  <c:v>44257</c:v>
                </c:pt>
                <c:pt idx="92">
                  <c:v>44258</c:v>
                </c:pt>
                <c:pt idx="93">
                  <c:v>44259</c:v>
                </c:pt>
                <c:pt idx="94">
                  <c:v>44260</c:v>
                </c:pt>
                <c:pt idx="95">
                  <c:v>44261</c:v>
                </c:pt>
                <c:pt idx="96">
                  <c:v>44262</c:v>
                </c:pt>
                <c:pt idx="97">
                  <c:v>44263</c:v>
                </c:pt>
                <c:pt idx="98">
                  <c:v>44264</c:v>
                </c:pt>
                <c:pt idx="99">
                  <c:v>44265</c:v>
                </c:pt>
                <c:pt idx="100">
                  <c:v>44266</c:v>
                </c:pt>
                <c:pt idx="101">
                  <c:v>44267</c:v>
                </c:pt>
                <c:pt idx="102">
                  <c:v>44268</c:v>
                </c:pt>
                <c:pt idx="103">
                  <c:v>44269</c:v>
                </c:pt>
                <c:pt idx="104">
                  <c:v>44270</c:v>
                </c:pt>
                <c:pt idx="105">
                  <c:v>44271</c:v>
                </c:pt>
                <c:pt idx="106">
                  <c:v>44272</c:v>
                </c:pt>
                <c:pt idx="107">
                  <c:v>44273</c:v>
                </c:pt>
                <c:pt idx="108">
                  <c:v>44274</c:v>
                </c:pt>
                <c:pt idx="109">
                  <c:v>44275</c:v>
                </c:pt>
                <c:pt idx="110">
                  <c:v>44276</c:v>
                </c:pt>
                <c:pt idx="111">
                  <c:v>44277</c:v>
                </c:pt>
                <c:pt idx="112">
                  <c:v>44278</c:v>
                </c:pt>
                <c:pt idx="113">
                  <c:v>44279</c:v>
                </c:pt>
                <c:pt idx="114">
                  <c:v>44280</c:v>
                </c:pt>
                <c:pt idx="115">
                  <c:v>44281</c:v>
                </c:pt>
                <c:pt idx="116">
                  <c:v>44282</c:v>
                </c:pt>
                <c:pt idx="117">
                  <c:v>44283</c:v>
                </c:pt>
                <c:pt idx="118">
                  <c:v>44284</c:v>
                </c:pt>
                <c:pt idx="119">
                  <c:v>44285</c:v>
                </c:pt>
                <c:pt idx="120">
                  <c:v>44286</c:v>
                </c:pt>
                <c:pt idx="121">
                  <c:v>44287</c:v>
                </c:pt>
                <c:pt idx="122">
                  <c:v>44288</c:v>
                </c:pt>
                <c:pt idx="123">
                  <c:v>44289</c:v>
                </c:pt>
                <c:pt idx="124">
                  <c:v>44290</c:v>
                </c:pt>
                <c:pt idx="125">
                  <c:v>44291</c:v>
                </c:pt>
                <c:pt idx="126">
                  <c:v>44292</c:v>
                </c:pt>
                <c:pt idx="127">
                  <c:v>44293</c:v>
                </c:pt>
                <c:pt idx="128">
                  <c:v>44294</c:v>
                </c:pt>
                <c:pt idx="129">
                  <c:v>44295</c:v>
                </c:pt>
                <c:pt idx="130">
                  <c:v>44296</c:v>
                </c:pt>
                <c:pt idx="131">
                  <c:v>44297</c:v>
                </c:pt>
                <c:pt idx="132">
                  <c:v>44298</c:v>
                </c:pt>
                <c:pt idx="133">
                  <c:v>44299</c:v>
                </c:pt>
                <c:pt idx="134">
                  <c:v>44300</c:v>
                </c:pt>
                <c:pt idx="135">
                  <c:v>44301</c:v>
                </c:pt>
                <c:pt idx="136">
                  <c:v>44302</c:v>
                </c:pt>
                <c:pt idx="137">
                  <c:v>44303</c:v>
                </c:pt>
                <c:pt idx="138">
                  <c:v>44304</c:v>
                </c:pt>
                <c:pt idx="139">
                  <c:v>44305</c:v>
                </c:pt>
                <c:pt idx="140">
                  <c:v>44306</c:v>
                </c:pt>
                <c:pt idx="141">
                  <c:v>44307</c:v>
                </c:pt>
                <c:pt idx="142">
                  <c:v>44308</c:v>
                </c:pt>
                <c:pt idx="143">
                  <c:v>44309</c:v>
                </c:pt>
                <c:pt idx="144">
                  <c:v>44310</c:v>
                </c:pt>
                <c:pt idx="145">
                  <c:v>44311</c:v>
                </c:pt>
                <c:pt idx="146">
                  <c:v>44312</c:v>
                </c:pt>
                <c:pt idx="147">
                  <c:v>44313</c:v>
                </c:pt>
                <c:pt idx="148">
                  <c:v>44314</c:v>
                </c:pt>
                <c:pt idx="149">
                  <c:v>44315</c:v>
                </c:pt>
                <c:pt idx="150">
                  <c:v>44316</c:v>
                </c:pt>
              </c:numCache>
            </c:numRef>
          </c:cat>
          <c:val>
            <c:numRef>
              <c:f>Sheet1!$F$93:$F$243</c:f>
              <c:numCache>
                <c:formatCode>General</c:formatCode>
                <c:ptCount val="151"/>
                <c:pt idx="88">
                  <c:v>13565.398587364976</c:v>
                </c:pt>
                <c:pt idx="89">
                  <c:v>13597.620772138698</c:v>
                </c:pt>
                <c:pt idx="90">
                  <c:v>13548.918318527833</c:v>
                </c:pt>
                <c:pt idx="91">
                  <c:v>13455.939457546039</c:v>
                </c:pt>
                <c:pt idx="92">
                  <c:v>13336.901120744071</c:v>
                </c:pt>
                <c:pt idx="93">
                  <c:v>13201.041345989797</c:v>
                </c:pt>
                <c:pt idx="94">
                  <c:v>13053.250245753177</c:v>
                </c:pt>
                <c:pt idx="95">
                  <c:v>12896.318961767711</c:v>
                </c:pt>
                <c:pt idx="96">
                  <c:v>12732.020108445684</c:v>
                </c:pt>
                <c:pt idx="97">
                  <c:v>12561.620250351514</c:v>
                </c:pt>
                <c:pt idx="98">
                  <c:v>12386.119621972726</c:v>
                </c:pt>
                <c:pt idx="99">
                  <c:v>12206.362920696471</c:v>
                </c:pt>
                <c:pt idx="100">
                  <c:v>12023.090421835983</c:v>
                </c:pt>
                <c:pt idx="101">
                  <c:v>11836.962221911288</c:v>
                </c:pt>
                <c:pt idx="102">
                  <c:v>11648.570807348526</c:v>
                </c:pt>
                <c:pt idx="103">
                  <c:v>11458.448766482525</c:v>
                </c:pt>
                <c:pt idx="104">
                  <c:v>11267.074560520114</c:v>
                </c:pt>
                <c:pt idx="105">
                  <c:v>11074.877508179043</c:v>
                </c:pt>
                <c:pt idx="106">
                  <c:v>10882.242381785769</c:v>
                </c:pt>
                <c:pt idx="107">
                  <c:v>10689.513712989812</c:v>
                </c:pt>
                <c:pt idx="108">
                  <c:v>10496.999805791134</c:v>
                </c:pt>
                <c:pt idx="109">
                  <c:v>10304.976434519584</c:v>
                </c:pt>
                <c:pt idx="110">
                  <c:v>10113.69021224228</c:v>
                </c:pt>
                <c:pt idx="111">
                  <c:v>9923.361629071529</c:v>
                </c:pt>
                <c:pt idx="112">
                  <c:v>9734.1877720736393</c:v>
                </c:pt>
                <c:pt idx="113">
                  <c:v>9546.3447468654849</c:v>
                </c:pt>
                <c:pt idx="114">
                  <c:v>9359.989825699653</c:v>
                </c:pt>
                <c:pt idx="115">
                  <c:v>9175.2633487234507</c:v>
                </c:pt>
                <c:pt idx="116">
                  <c:v>8992.2904050442994</c:v>
                </c:pt>
                <c:pt idx="117">
                  <c:v>8811.1823189776806</c:v>
                </c:pt>
                <c:pt idx="118">
                  <c:v>8632.0379649301503</c:v>
                </c:pt>
                <c:pt idx="119">
                  <c:v>8454.9449321447137</c:v>
                </c:pt>
                <c:pt idx="120">
                  <c:v>8279.9805582433582</c:v>
                </c:pt>
                <c:pt idx="121">
                  <c:v>8107.2128482826047</c:v>
                </c:pt>
                <c:pt idx="122">
                  <c:v>7936.701293970641</c:v>
                </c:pt>
                <c:pt idx="123">
                  <c:v>7768.4976058159664</c:v>
                </c:pt>
                <c:pt idx="124">
                  <c:v>7602.6463692990101</c:v>
                </c:pt>
                <c:pt idx="125">
                  <c:v>7439.1856346759896</c:v>
                </c:pt>
                <c:pt idx="126">
                  <c:v>7278.1474487267014</c:v>
                </c:pt>
                <c:pt idx="127">
                  <c:v>7119.5583356283587</c:v>
                </c:pt>
                <c:pt idx="128">
                  <c:v>6963.4397331588161</c:v>
                </c:pt>
                <c:pt idx="129">
                  <c:v>6809.8083895867212</c:v>
                </c:pt>
                <c:pt idx="130">
                  <c:v>6658.6767258768996</c:v>
                </c:pt>
                <c:pt idx="131">
                  <c:v>6510.0531672116349</c:v>
                </c:pt>
                <c:pt idx="132">
                  <c:v>6363.942447288402</c:v>
                </c:pt>
                <c:pt idx="133">
                  <c:v>6220.3458883906142</c:v>
                </c:pt>
                <c:pt idx="134">
                  <c:v>6079.2616598290442</c:v>
                </c:pt>
                <c:pt idx="135">
                  <c:v>5940.6850170089601</c:v>
                </c:pt>
                <c:pt idx="136">
                  <c:v>5804.6085230835033</c:v>
                </c:pt>
                <c:pt idx="137">
                  <c:v>5671.0222549007694</c:v>
                </c:pt>
                <c:pt idx="138">
                  <c:v>5539.9139947345457</c:v>
                </c:pt>
                <c:pt idx="139">
                  <c:v>5411.2694091014473</c:v>
                </c:pt>
                <c:pt idx="140">
                  <c:v>5285.072215806259</c:v>
                </c:pt>
                <c:pt idx="141">
                  <c:v>5161.3043402186613</c:v>
                </c:pt>
                <c:pt idx="142">
                  <c:v>5039.9460616651231</c:v>
                </c:pt>
                <c:pt idx="143">
                  <c:v>4920.9761507168096</c:v>
                </c:pt>
                <c:pt idx="144">
                  <c:v>4804.3719980655906</c:v>
                </c:pt>
                <c:pt idx="145">
                  <c:v>4690.1097356035389</c:v>
                </c:pt>
                <c:pt idx="146">
                  <c:v>4578.1643502550887</c:v>
                </c:pt>
                <c:pt idx="147">
                  <c:v>4468.5097910536624</c:v>
                </c:pt>
                <c:pt idx="148">
                  <c:v>4361.1190699049157</c:v>
                </c:pt>
                <c:pt idx="149">
                  <c:v>4255.9643564357075</c:v>
                </c:pt>
                <c:pt idx="150">
                  <c:v>4153.017067290396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DBC-47C2-8B14-B46001D177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7147840"/>
        <c:axId val="419321824"/>
      </c:line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2"/>
        <c:majorTimeUnit val="days"/>
      </c:dateAx>
      <c:valAx>
        <c:axId val="419321824"/>
        <c:scaling>
          <c:orientation val="minMax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Reálná data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Sheet1!$A$2:$A$76</c:f>
              <c:numCache>
                <c:formatCode>m/d/yyyy</c:formatCode>
                <c:ptCount val="75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</c:numCache>
            </c:numRef>
          </c:cat>
          <c:val>
            <c:numRef>
              <c:f>Sheet1!$E$2:$E$76</c:f>
              <c:numCache>
                <c:formatCode>General</c:formatCode>
                <c:ptCount val="75"/>
                <c:pt idx="0">
                  <c:v>6317</c:v>
                </c:pt>
                <c:pt idx="1">
                  <c:v>6350</c:v>
                </c:pt>
                <c:pt idx="2">
                  <c:v>6435</c:v>
                </c:pt>
                <c:pt idx="3">
                  <c:v>6533</c:v>
                </c:pt>
                <c:pt idx="4">
                  <c:v>6548</c:v>
                </c:pt>
                <c:pt idx="5">
                  <c:v>6148</c:v>
                </c:pt>
                <c:pt idx="6">
                  <c:v>6355</c:v>
                </c:pt>
                <c:pt idx="7">
                  <c:v>7051</c:v>
                </c:pt>
                <c:pt idx="8">
                  <c:v>7084</c:v>
                </c:pt>
                <c:pt idx="9">
                  <c:v>7176</c:v>
                </c:pt>
                <c:pt idx="10">
                  <c:v>7392</c:v>
                </c:pt>
                <c:pt idx="11">
                  <c:v>7488</c:v>
                </c:pt>
                <c:pt idx="12">
                  <c:v>7193</c:v>
                </c:pt>
                <c:pt idx="13">
                  <c:v>7456</c:v>
                </c:pt>
                <c:pt idx="14">
                  <c:v>8272</c:v>
                </c:pt>
                <c:pt idx="15">
                  <c:v>8451</c:v>
                </c:pt>
                <c:pt idx="16">
                  <c:v>8392</c:v>
                </c:pt>
                <c:pt idx="17">
                  <c:v>8395</c:v>
                </c:pt>
                <c:pt idx="18">
                  <c:v>8453</c:v>
                </c:pt>
                <c:pt idx="19">
                  <c:v>8110</c:v>
                </c:pt>
                <c:pt idx="20">
                  <c:v>8335</c:v>
                </c:pt>
                <c:pt idx="21">
                  <c:v>9009</c:v>
                </c:pt>
                <c:pt idx="22">
                  <c:v>8977</c:v>
                </c:pt>
                <c:pt idx="23">
                  <c:v>8997</c:v>
                </c:pt>
                <c:pt idx="24">
                  <c:v>8962</c:v>
                </c:pt>
                <c:pt idx="25">
                  <c:v>8933</c:v>
                </c:pt>
                <c:pt idx="26">
                  <c:v>8529</c:v>
                </c:pt>
                <c:pt idx="27">
                  <c:v>8745</c:v>
                </c:pt>
                <c:pt idx="28">
                  <c:v>9457</c:v>
                </c:pt>
                <c:pt idx="29">
                  <c:v>9328</c:v>
                </c:pt>
                <c:pt idx="30">
                  <c:v>9166</c:v>
                </c:pt>
                <c:pt idx="31">
                  <c:v>8963</c:v>
                </c:pt>
                <c:pt idx="32">
                  <c:v>8773</c:v>
                </c:pt>
                <c:pt idx="33">
                  <c:v>8219</c:v>
                </c:pt>
                <c:pt idx="34">
                  <c:v>8335</c:v>
                </c:pt>
                <c:pt idx="35">
                  <c:v>8973</c:v>
                </c:pt>
                <c:pt idx="36">
                  <c:v>8639</c:v>
                </c:pt>
                <c:pt idx="37">
                  <c:v>8321</c:v>
                </c:pt>
                <c:pt idx="38">
                  <c:v>8167</c:v>
                </c:pt>
                <c:pt idx="39">
                  <c:v>8043</c:v>
                </c:pt>
                <c:pt idx="40">
                  <c:v>7525</c:v>
                </c:pt>
                <c:pt idx="41">
                  <c:v>7578</c:v>
                </c:pt>
                <c:pt idx="42">
                  <c:v>8124</c:v>
                </c:pt>
                <c:pt idx="43">
                  <c:v>7839</c:v>
                </c:pt>
                <c:pt idx="44">
                  <c:v>7484</c:v>
                </c:pt>
                <c:pt idx="45">
                  <c:v>7038</c:v>
                </c:pt>
                <c:pt idx="46">
                  <c:v>6512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4B-49C3-A552-FC8CD36DEB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7093791"/>
        <c:axId val="209778303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Sheet1!$A$2:$A$76</c:f>
              <c:numCache>
                <c:formatCode>m/d/yyyy</c:formatCode>
                <c:ptCount val="75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</c:numCache>
            </c:numRef>
          </c:cat>
          <c:val>
            <c:numRef>
              <c:f>Sheet1!$B$2:$B$76</c:f>
              <c:numCache>
                <c:formatCode>General</c:formatCode>
                <c:ptCount val="75"/>
                <c:pt idx="10">
                  <c:v>7396.6721847127392</c:v>
                </c:pt>
                <c:pt idx="11">
                  <c:v>7591.1030118845256</c:v>
                </c:pt>
                <c:pt idx="12">
                  <c:v>7749.3859778646865</c:v>
                </c:pt>
                <c:pt idx="13">
                  <c:v>7917.8036625403047</c:v>
                </c:pt>
                <c:pt idx="14">
                  <c:v>8103.9882902353575</c:v>
                </c:pt>
                <c:pt idx="15">
                  <c:v>8306.4362474217651</c:v>
                </c:pt>
                <c:pt idx="16">
                  <c:v>8526.6049001944211</c:v>
                </c:pt>
                <c:pt idx="17">
                  <c:v>8760.5647034506783</c:v>
                </c:pt>
                <c:pt idx="18">
                  <c:v>9003.0596839062</c:v>
                </c:pt>
                <c:pt idx="19">
                  <c:v>9255.698225530321</c:v>
                </c:pt>
                <c:pt idx="20">
                  <c:v>9520.3048862740015</c:v>
                </c:pt>
                <c:pt idx="21">
                  <c:v>9793.316477870314</c:v>
                </c:pt>
                <c:pt idx="22">
                  <c:v>10072.966822459026</c:v>
                </c:pt>
                <c:pt idx="23">
                  <c:v>10360.463279622219</c:v>
                </c:pt>
                <c:pt idx="24">
                  <c:v>10656.351757626093</c:v>
                </c:pt>
                <c:pt idx="25">
                  <c:v>10960.929678804914</c:v>
                </c:pt>
                <c:pt idx="26">
                  <c:v>11273.498370102094</c:v>
                </c:pt>
                <c:pt idx="27">
                  <c:v>11592.288437724408</c:v>
                </c:pt>
                <c:pt idx="28">
                  <c:v>11914.872761348093</c:v>
                </c:pt>
                <c:pt idx="29">
                  <c:v>12240.797923815906</c:v>
                </c:pt>
                <c:pt idx="30">
                  <c:v>12569.80963153747</c:v>
                </c:pt>
                <c:pt idx="31">
                  <c:v>12901.299775415264</c:v>
                </c:pt>
                <c:pt idx="32">
                  <c:v>13234.444394985318</c:v>
                </c:pt>
                <c:pt idx="33">
                  <c:v>13568.820477630459</c:v>
                </c:pt>
                <c:pt idx="34">
                  <c:v>13903.964732161443</c:v>
                </c:pt>
                <c:pt idx="35">
                  <c:v>14238.523149875216</c:v>
                </c:pt>
                <c:pt idx="36">
                  <c:v>14571.640884632488</c:v>
                </c:pt>
                <c:pt idx="37">
                  <c:v>14902.260595840513</c:v>
                </c:pt>
                <c:pt idx="38">
                  <c:v>15229.361037422279</c:v>
                </c:pt>
                <c:pt idx="39">
                  <c:v>15552.192745208313</c:v>
                </c:pt>
                <c:pt idx="40">
                  <c:v>15870.064284368795</c:v>
                </c:pt>
                <c:pt idx="41">
                  <c:v>16181.949963030647</c:v>
                </c:pt>
                <c:pt idx="42">
                  <c:v>16486.82345257172</c:v>
                </c:pt>
                <c:pt idx="43">
                  <c:v>16783.864270793092</c:v>
                </c:pt>
                <c:pt idx="44">
                  <c:v>17072.057370028939</c:v>
                </c:pt>
                <c:pt idx="45">
                  <c:v>17350.457899150468</c:v>
                </c:pt>
                <c:pt idx="46">
                  <c:v>17618.284021531206</c:v>
                </c:pt>
                <c:pt idx="47">
                  <c:v>17874.586983295667</c:v>
                </c:pt>
                <c:pt idx="48">
                  <c:v>18118.482025149213</c:v>
                </c:pt>
                <c:pt idx="49">
                  <c:v>18349.118176158019</c:v>
                </c:pt>
                <c:pt idx="50">
                  <c:v>18565.580773150734</c:v>
                </c:pt>
                <c:pt idx="51">
                  <c:v>18767.074018691612</c:v>
                </c:pt>
                <c:pt idx="52">
                  <c:v>18952.853144239874</c:v>
                </c:pt>
                <c:pt idx="53">
                  <c:v>19122.218760191448</c:v>
                </c:pt>
                <c:pt idx="54">
                  <c:v>19274.534585575366</c:v>
                </c:pt>
                <c:pt idx="55">
                  <c:v>19409.192582598356</c:v>
                </c:pt>
                <c:pt idx="56">
                  <c:v>19525.613198128212</c:v>
                </c:pt>
                <c:pt idx="57">
                  <c:v>19623.254716615069</c:v>
                </c:pt>
                <c:pt idx="58">
                  <c:v>19701.649038144522</c:v>
                </c:pt>
                <c:pt idx="59">
                  <c:v>19760.417346893966</c:v>
                </c:pt>
                <c:pt idx="60">
                  <c:v>19799.297928694003</c:v>
                </c:pt>
                <c:pt idx="61">
                  <c:v>19818.129287701806</c:v>
                </c:pt>
                <c:pt idx="62">
                  <c:v>19816.737327369312</c:v>
                </c:pt>
                <c:pt idx="63">
                  <c:v>19795.04683415038</c:v>
                </c:pt>
                <c:pt idx="64">
                  <c:v>19753.115394399199</c:v>
                </c:pt>
                <c:pt idx="65">
                  <c:v>19691.005663568852</c:v>
                </c:pt>
                <c:pt idx="66">
                  <c:v>19608.856455886089</c:v>
                </c:pt>
                <c:pt idx="67">
                  <c:v>19506.929570100794</c:v>
                </c:pt>
                <c:pt idx="68">
                  <c:v>19385.583298545975</c:v>
                </c:pt>
                <c:pt idx="69">
                  <c:v>19245.206780357745</c:v>
                </c:pt>
                <c:pt idx="70">
                  <c:v>19086.271314431771</c:v>
                </c:pt>
                <c:pt idx="71">
                  <c:v>18909.320318014674</c:v>
                </c:pt>
                <c:pt idx="72">
                  <c:v>18714.955578396435</c:v>
                </c:pt>
                <c:pt idx="73">
                  <c:v>18503.832814492038</c:v>
                </c:pt>
                <c:pt idx="74">
                  <c:v>18276.666642071275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216-4360-A02D-44DD6057B4B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Sheet1!$A$2:$A$76</c:f>
              <c:numCache>
                <c:formatCode>m/d/yyyy</c:formatCode>
                <c:ptCount val="75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</c:numCache>
            </c:numRef>
          </c:cat>
          <c:val>
            <c:numRef>
              <c:f>Sheet1!$C$2:$C$76</c:f>
              <c:numCache>
                <c:formatCode>General</c:formatCode>
                <c:ptCount val="75"/>
                <c:pt idx="10">
                  <c:v>7396.6721847127392</c:v>
                </c:pt>
                <c:pt idx="11">
                  <c:v>7591.1030118845256</c:v>
                </c:pt>
                <c:pt idx="12">
                  <c:v>7742.4339547670361</c:v>
                </c:pt>
                <c:pt idx="13">
                  <c:v>7892.0310200342965</c:v>
                </c:pt>
                <c:pt idx="14">
                  <c:v>8044.7119103191844</c:v>
                </c:pt>
                <c:pt idx="15">
                  <c:v>8197.2972860831596</c:v>
                </c:pt>
                <c:pt idx="16">
                  <c:v>8350.2033684319013</c:v>
                </c:pt>
                <c:pt idx="17">
                  <c:v>8498.7730806304626</c:v>
                </c:pt>
                <c:pt idx="18">
                  <c:v>8637.2670469349814</c:v>
                </c:pt>
                <c:pt idx="19">
                  <c:v>8767.0208880297087</c:v>
                </c:pt>
                <c:pt idx="20">
                  <c:v>8889.850819538151</c:v>
                </c:pt>
                <c:pt idx="21">
                  <c:v>9002.4059311626606</c:v>
                </c:pt>
                <c:pt idx="22">
                  <c:v>9103.3558740881526</c:v>
                </c:pt>
                <c:pt idx="23">
                  <c:v>9194.6340928283953</c:v>
                </c:pt>
                <c:pt idx="24">
                  <c:v>9277.6758227457085</c:v>
                </c:pt>
                <c:pt idx="25">
                  <c:v>9353.7213455837409</c:v>
                </c:pt>
                <c:pt idx="26">
                  <c:v>9423.0423295868422</c:v>
                </c:pt>
                <c:pt idx="27">
                  <c:v>9484.8843072786913</c:v>
                </c:pt>
                <c:pt idx="28">
                  <c:v>9537.8516401071138</c:v>
                </c:pt>
                <c:pt idx="29">
                  <c:v>9582.5210246429488</c:v>
                </c:pt>
                <c:pt idx="30">
                  <c:v>9619.6533502665643</c:v>
                </c:pt>
                <c:pt idx="31">
                  <c:v>9649.654372109866</c:v>
                </c:pt>
                <c:pt idx="32">
                  <c:v>9672.7411513351908</c:v>
                </c:pt>
                <c:pt idx="33">
                  <c:v>9689.5744597942357</c:v>
                </c:pt>
                <c:pt idx="34">
                  <c:v>9700.8063714452055</c:v>
                </c:pt>
                <c:pt idx="35">
                  <c:v>9706.1881162018744</c:v>
                </c:pt>
                <c:pt idx="36">
                  <c:v>9705.9516050498951</c:v>
                </c:pt>
                <c:pt idx="37">
                  <c:v>9700.1138151166197</c:v>
                </c:pt>
                <c:pt idx="38">
                  <c:v>9688.7252060171577</c:v>
                </c:pt>
                <c:pt idx="39">
                  <c:v>9672.1046277736841</c:v>
                </c:pt>
                <c:pt idx="40">
                  <c:v>9650.6293378663941</c:v>
                </c:pt>
                <c:pt idx="41">
                  <c:v>9624.3441636202151</c:v>
                </c:pt>
                <c:pt idx="42">
                  <c:v>9593.2940574056938</c:v>
                </c:pt>
                <c:pt idx="43">
                  <c:v>9557.7313827830731</c:v>
                </c:pt>
                <c:pt idx="44">
                  <c:v>9517.7060733705257</c:v>
                </c:pt>
                <c:pt idx="45">
                  <c:v>9473.3272056652659</c:v>
                </c:pt>
                <c:pt idx="46">
                  <c:v>9424.8540519567941</c:v>
                </c:pt>
                <c:pt idx="47">
                  <c:v>9372.3645017081908</c:v>
                </c:pt>
                <c:pt idx="48">
                  <c:v>9315.9814354580922</c:v>
                </c:pt>
                <c:pt idx="49">
                  <c:v>9255.838246088957</c:v>
                </c:pt>
                <c:pt idx="50">
                  <c:v>9191.9763243453417</c:v>
                </c:pt>
                <c:pt idx="51">
                  <c:v>9124.5223925131304</c:v>
                </c:pt>
                <c:pt idx="52">
                  <c:v>9053.6172373956815</c:v>
                </c:pt>
                <c:pt idx="53">
                  <c:v>8979.4045322103975</c:v>
                </c:pt>
                <c:pt idx="54">
                  <c:v>8902.0433220578234</c:v>
                </c:pt>
                <c:pt idx="55">
                  <c:v>8821.6688022198832</c:v>
                </c:pt>
                <c:pt idx="56">
                  <c:v>8738.3869307684799</c:v>
                </c:pt>
                <c:pt idx="57">
                  <c:v>8652.2794011615115</c:v>
                </c:pt>
                <c:pt idx="58">
                  <c:v>8563.4360007802461</c:v>
                </c:pt>
                <c:pt idx="59">
                  <c:v>8471.9668230765037</c:v>
                </c:pt>
                <c:pt idx="60">
                  <c:v>8378.0269657291901</c:v>
                </c:pt>
                <c:pt idx="61">
                  <c:v>8281.7970909321248</c:v>
                </c:pt>
                <c:pt idx="62">
                  <c:v>8183.3691564897026</c:v>
                </c:pt>
                <c:pt idx="63">
                  <c:v>8082.856763126696</c:v>
                </c:pt>
                <c:pt idx="64">
                  <c:v>7980.4276728491423</c:v>
                </c:pt>
                <c:pt idx="65">
                  <c:v>7876.1749102041858</c:v>
                </c:pt>
                <c:pt idx="66">
                  <c:v>7770.1878903911556</c:v>
                </c:pt>
                <c:pt idx="67">
                  <c:v>7662.6008484820122</c:v>
                </c:pt>
                <c:pt idx="68">
                  <c:v>7553.5685674771703</c:v>
                </c:pt>
                <c:pt idx="69">
                  <c:v>7443.2023931863396</c:v>
                </c:pt>
                <c:pt idx="70">
                  <c:v>7331.6245572436474</c:v>
                </c:pt>
                <c:pt idx="71">
                  <c:v>7218.9614964876619</c:v>
                </c:pt>
                <c:pt idx="72">
                  <c:v>7105.333604429803</c:v>
                </c:pt>
                <c:pt idx="73">
                  <c:v>6990.8542501154971</c:v>
                </c:pt>
                <c:pt idx="74">
                  <c:v>6875.639484149232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216-4360-A02D-44DD6057B4B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Sheet1!$A$2:$A$76</c:f>
              <c:numCache>
                <c:formatCode>m/d/yyyy</c:formatCode>
                <c:ptCount val="75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</c:numCache>
            </c:numRef>
          </c:cat>
          <c:val>
            <c:numRef>
              <c:f>Sheet1!$D$2:$D$76</c:f>
              <c:numCache>
                <c:formatCode>General</c:formatCode>
                <c:ptCount val="75"/>
                <c:pt idx="10">
                  <c:v>7396.6721847127392</c:v>
                </c:pt>
                <c:pt idx="11">
                  <c:v>7591.1030118845256</c:v>
                </c:pt>
                <c:pt idx="12">
                  <c:v>7737.1036185848598</c:v>
                </c:pt>
                <c:pt idx="13">
                  <c:v>7872.2669015309111</c:v>
                </c:pt>
                <c:pt idx="14">
                  <c:v>7999.4082154549769</c:v>
                </c:pt>
                <c:pt idx="15">
                  <c:v>8114.4078047092244</c:v>
                </c:pt>
                <c:pt idx="16">
                  <c:v>8217.3772676637655</c:v>
                </c:pt>
                <c:pt idx="17">
                  <c:v>8303.693659059476</c:v>
                </c:pt>
                <c:pt idx="18">
                  <c:v>8367.8934755498904</c:v>
                </c:pt>
                <c:pt idx="19">
                  <c:v>8411.7727742418683</c:v>
                </c:pt>
                <c:pt idx="20">
                  <c:v>8437.811107857302</c:v>
                </c:pt>
                <c:pt idx="21">
                  <c:v>8443.473089927862</c:v>
                </c:pt>
                <c:pt idx="22">
                  <c:v>8428.3832992816187</c:v>
                </c:pt>
                <c:pt idx="23">
                  <c:v>8395.6081436397817</c:v>
                </c:pt>
                <c:pt idx="24">
                  <c:v>8347.7855442870386</c:v>
                </c:pt>
                <c:pt idx="25">
                  <c:v>8287.332635594119</c:v>
                </c:pt>
                <c:pt idx="26">
                  <c:v>8215.6437124080894</c:v>
                </c:pt>
                <c:pt idx="27">
                  <c:v>8133.0417444269215</c:v>
                </c:pt>
                <c:pt idx="28">
                  <c:v>8039.1407275422862</c:v>
                </c:pt>
                <c:pt idx="29">
                  <c:v>7935.4454847171646</c:v>
                </c:pt>
                <c:pt idx="30">
                  <c:v>7823.5544682057234</c:v>
                </c:pt>
                <c:pt idx="31">
                  <c:v>7704.6333327728071</c:v>
                </c:pt>
                <c:pt idx="32">
                  <c:v>7579.6065930786153</c:v>
                </c:pt>
                <c:pt idx="33">
                  <c:v>7449.8055549986093</c:v>
                </c:pt>
                <c:pt idx="34">
                  <c:v>7316.5103559285908</c:v>
                </c:pt>
                <c:pt idx="35">
                  <c:v>7180.0282829853531</c:v>
                </c:pt>
                <c:pt idx="36">
                  <c:v>7041.0713752545817</c:v>
                </c:pt>
                <c:pt idx="37">
                  <c:v>6900.0690156452993</c:v>
                </c:pt>
                <c:pt idx="38">
                  <c:v>6757.4282733390955</c:v>
                </c:pt>
                <c:pt idx="39">
                  <c:v>6613.7729313734535</c:v>
                </c:pt>
                <c:pt idx="40">
                  <c:v>6469.7410899127399</c:v>
                </c:pt>
                <c:pt idx="41">
                  <c:v>6325.6001893247085</c:v>
                </c:pt>
                <c:pt idx="42">
                  <c:v>6181.583475596075</c:v>
                </c:pt>
                <c:pt idx="43">
                  <c:v>6038.1026139803771</c:v>
                </c:pt>
                <c:pt idx="44">
                  <c:v>5895.3353692176679</c:v>
                </c:pt>
                <c:pt idx="45">
                  <c:v>5753.4894879648282</c:v>
                </c:pt>
                <c:pt idx="46">
                  <c:v>5612.8973668973549</c:v>
                </c:pt>
                <c:pt idx="47">
                  <c:v>5473.6883288125955</c:v>
                </c:pt>
                <c:pt idx="48">
                  <c:v>5336.0166936429496</c:v>
                </c:pt>
                <c:pt idx="49">
                  <c:v>5200.0291864336523</c:v>
                </c:pt>
                <c:pt idx="50">
                  <c:v>5065.7637196673068</c:v>
                </c:pt>
                <c:pt idx="51">
                  <c:v>4933.3278436109285</c:v>
                </c:pt>
                <c:pt idx="52">
                  <c:v>4802.829915747684</c:v>
                </c:pt>
                <c:pt idx="53">
                  <c:v>4674.3686638175877</c:v>
                </c:pt>
                <c:pt idx="54">
                  <c:v>4548.0464601704298</c:v>
                </c:pt>
                <c:pt idx="55">
                  <c:v>4423.9313854936427</c:v>
                </c:pt>
                <c:pt idx="56">
                  <c:v>4302.0519323713233</c:v>
                </c:pt>
                <c:pt idx="57">
                  <c:v>4182.4027499983376</c:v>
                </c:pt>
                <c:pt idx="58">
                  <c:v>4064.9782215513983</c:v>
                </c:pt>
                <c:pt idx="59">
                  <c:v>3949.7855281206066</c:v>
                </c:pt>
                <c:pt idx="60">
                  <c:v>3836.8700618978419</c:v>
                </c:pt>
                <c:pt idx="61">
                  <c:v>3726.2967061215541</c:v>
                </c:pt>
                <c:pt idx="62">
                  <c:v>3618.0366826047425</c:v>
                </c:pt>
                <c:pt idx="63">
                  <c:v>3512.0787823601977</c:v>
                </c:pt>
                <c:pt idx="64">
                  <c:v>3408.4620633607678</c:v>
                </c:pt>
                <c:pt idx="65">
                  <c:v>3307.1467945607965</c:v>
                </c:pt>
                <c:pt idx="66">
                  <c:v>3208.0858548236556</c:v>
                </c:pt>
                <c:pt idx="67">
                  <c:v>3111.274158061377</c:v>
                </c:pt>
                <c:pt idx="68">
                  <c:v>3016.725379270782</c:v>
                </c:pt>
                <c:pt idx="69">
                  <c:v>2924.4080609478719</c:v>
                </c:pt>
                <c:pt idx="70">
                  <c:v>2834.3005909894164</c:v>
                </c:pt>
                <c:pt idx="71">
                  <c:v>2746.3850237097381</c:v>
                </c:pt>
                <c:pt idx="72">
                  <c:v>2660.6370414360813</c:v>
                </c:pt>
                <c:pt idx="73">
                  <c:v>2577.0247894386503</c:v>
                </c:pt>
                <c:pt idx="74">
                  <c:v>2495.5190688827115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216-4360-A02D-44DD6057B4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3791"/>
        <c:axId val="209778303"/>
      </c:lineChart>
      <c:dateAx>
        <c:axId val="20709379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9778303"/>
        <c:crosses val="autoZero"/>
        <c:auto val="1"/>
        <c:lblOffset val="100"/>
        <c:baseTimeUnit val="days"/>
      </c:dateAx>
      <c:valAx>
        <c:axId val="209778303"/>
        <c:scaling>
          <c:orientation val="minMax"/>
          <c:max val="20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70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0000242690338468"/>
          <c:y val="4.6874997116449491E-2"/>
          <c:w val="0.37218278064565652"/>
          <c:h val="4.508525805331827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05.04.2021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757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2AD0F-0DC9-4FF9-A1AD-81BDA829852F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1740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3584CE-9EBC-AD46-8819-745BF0C92CFB}" type="slidenum">
              <a:rPr kumimoji="0" lang="en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632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297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556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040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14.png"/><Relationship Id="rId4" Type="http://schemas.openxmlformats.org/officeDocument/2006/relationships/image" Target="../media/image7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14.png"/><Relationship Id="rId4" Type="http://schemas.openxmlformats.org/officeDocument/2006/relationships/image" Target="../media/image7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4.svg"/><Relationship Id="rId5" Type="http://schemas.openxmlformats.org/officeDocument/2006/relationships/image" Target="../media/image20.png"/><Relationship Id="rId4" Type="http://schemas.openxmlformats.org/officeDocument/2006/relationships/image" Target="../media/image4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23.png"/><Relationship Id="rId4" Type="http://schemas.openxmlformats.org/officeDocument/2006/relationships/image" Target="../media/image24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23.png"/><Relationship Id="rId4" Type="http://schemas.openxmlformats.org/officeDocument/2006/relationships/image" Target="../media/image24.sv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4.svg"/><Relationship Id="rId5" Type="http://schemas.openxmlformats.org/officeDocument/2006/relationships/image" Target="../media/image20.png"/><Relationship Id="rId4" Type="http://schemas.openxmlformats.org/officeDocument/2006/relationships/image" Target="../media/image4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4.svg"/><Relationship Id="rId5" Type="http://schemas.openxmlformats.org/officeDocument/2006/relationships/image" Target="../media/image20.pn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svg"/><Relationship Id="rId5" Type="http://schemas.openxmlformats.org/officeDocument/2006/relationships/image" Target="../media/image12.png"/><Relationship Id="rId4" Type="http://schemas.openxmlformats.org/officeDocument/2006/relationships/image" Target="../media/image8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0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82985" y="6070628"/>
            <a:ext cx="1200000" cy="203079"/>
          </a:xfrm>
          <a:prstGeom prst="rect">
            <a:avLst/>
          </a:prstGeom>
        </p:spPr>
        <p:txBody>
          <a:bodyPr anchor="ctr"/>
          <a:lstStyle>
            <a:lvl1pPr>
              <a:defRPr sz="1050"/>
            </a:lvl1pPr>
          </a:lstStyle>
          <a:p>
            <a:fld id="{E4EC567F-E7DA-47BB-AEB1-9930A46F27B5}" type="datetimeFigureOut">
              <a:rPr lang="cs-CZ" smtClean="0"/>
              <a:pPr/>
              <a:t>05.04.2021</a:t>
            </a:fld>
            <a:endParaRPr lang="cs-CZ" dirty="0"/>
          </a:p>
        </p:txBody>
      </p:sp>
      <p:sp>
        <p:nvSpPr>
          <p:cNvPr id="11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1843916" y="6068291"/>
            <a:ext cx="8403411" cy="193324"/>
          </a:xfrm>
          <a:prstGeom prst="rect">
            <a:avLst/>
          </a:prstGeom>
        </p:spPr>
        <p:txBody>
          <a:bodyPr anchor="ctr"/>
          <a:lstStyle>
            <a:lvl1pPr algn="ctr">
              <a:defRPr sz="1050"/>
            </a:lvl1pPr>
          </a:lstStyle>
          <a:p>
            <a:endParaRPr lang="cs-CZ" dirty="0"/>
          </a:p>
        </p:txBody>
      </p:sp>
      <p:sp>
        <p:nvSpPr>
          <p:cNvPr id="12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408541" y="6065807"/>
            <a:ext cx="1200000" cy="211101"/>
          </a:xfrm>
          <a:prstGeom prst="rect">
            <a:avLst/>
          </a:prstGeom>
        </p:spPr>
        <p:txBody>
          <a:bodyPr anchor="ctr"/>
          <a:lstStyle>
            <a:lvl1pPr algn="r">
              <a:defRPr sz="1050"/>
            </a:lvl1pPr>
          </a:lstStyle>
          <a:p>
            <a:fld id="{84C9401D-42AF-4231-A83B-9F6747628248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Nadpis 1"/>
          <p:cNvSpPr>
            <a:spLocks noGrp="1"/>
          </p:cNvSpPr>
          <p:nvPr>
            <p:ph type="title" hasCustomPrompt="1"/>
          </p:nvPr>
        </p:nvSpPr>
        <p:spPr>
          <a:xfrm>
            <a:off x="623392" y="260648"/>
            <a:ext cx="10945216" cy="648072"/>
          </a:xfrm>
          <a:prstGeom prst="rect">
            <a:avLst/>
          </a:prstGeom>
        </p:spPr>
        <p:txBody>
          <a:bodyPr anchor="ctr"/>
          <a:lstStyle>
            <a:lvl1pPr algn="l">
              <a:defRPr sz="3200" b="1">
                <a:solidFill>
                  <a:srgbClr val="DA2B46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709570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1223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700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4088172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9759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507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4920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752988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717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6C5CD43-27A1-41A8-A512-01DFDF72E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9D6EDE5-5820-4DC6-94DA-D95C794B2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008B432-85BC-418F-A57C-253AFAA7F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05.04.2021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B0D9402-2D8E-4FB9-8161-8D00119F8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2AECA71-E82F-4649-8A24-6636AFE63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3284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2250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DB54BB-D77B-411B-80A8-BB36F39E0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774C4F0-4F0B-4C37-9EFE-6D33C4980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2754D4C-9569-4644-BD5E-3F00E03CF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05.04.2021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D88293E-073F-4829-9267-A51A7ABC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8175F46-C8C3-4B73-9A7E-9E6AFB393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155982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D5204B5-DA6E-4CCF-8869-93A591595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CCA1BCD-781F-4E2C-83B5-1BD52A9D9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DA201BD-C892-4BFD-9C7E-602DA300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05.04.2021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62DFC0C-31CE-4594-AE22-75ACF986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579E36E-5C1B-499E-A0E1-47EA5D2AA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749857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D4636ED-3604-40BB-81B1-33BFF7074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3DE2A32-280E-430F-89F0-02DD4ED6DE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60A0DD2-E959-4E7C-B84C-848CB1BAD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79809F5-B5D9-4823-98A8-869F2ACF0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05.04.2021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D9EA721-150E-4EB0-9ECF-FDE2E20F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488906D8-2AB6-402F-81B1-8E63583A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722378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CC5F3F2-E4F6-44D2-BC8D-3748A0189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F487FE8-E5BA-4A5C-B0AF-5F8A194F3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6E29BA68-3FF4-469C-9253-26B2C5CEC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88A24C8C-7565-4369-B063-AC35EDADBA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A20FD93C-8945-45CC-8CDF-34EBF532A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CB778519-F60E-4E11-9FF6-BD84A3546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05.04.2021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F5C35377-4A42-4DE0-A17A-C3340CADB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2C2D2A8A-CA4B-4E54-9860-5C67E34E7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807689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55641E-5C1C-4BE3-B0F0-314BD78D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29F0F57D-01A1-43E4-98AA-935B2DB6E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05.04.2021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C1C920E-6E2D-4E35-A596-F02A9BE08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CA80E791-6BEA-40B1-8749-6A82AE9E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20179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046D963F-18FA-4F4E-B2F8-1765691B6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05.04.2021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E9C04A24-2205-4108-BEEB-43B063A98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E34E1C0-8078-4D4A-A228-35D3572DF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723450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CE69380-9A73-474C-A071-8018E65EE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E42A117-78BD-4129-A892-24418F349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0EA7F8D-C8DF-442B-90E1-19ED56C6B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2D6E94F-FFB6-48F8-B695-EB528B18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05.04.2021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0BC1A3F-79EC-4A2F-A39B-7796828C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D9F211B-0AD3-43A4-B9E9-E4C6C877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21481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651DA92-9D49-47F2-A05F-A578FFF8D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AEFC7390-5A75-4225-8766-B58E6A2750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A32CB42-591C-4FFB-AD05-9752AFF629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8D622D7-BFF7-4AF2-8F8B-21A06ADD4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05.04.2021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F604F3D-AABB-471E-ACCC-F3A49E78C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DC76618-CBA7-45DD-9E79-9D8BD1610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81712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529D1DB-75DA-485A-AB20-C869545E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C099284-889E-4490-825C-0BC746C23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EEE6E0C-15EB-49C5-B1EA-A3370D21F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05.04.2021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D1ACFAE-E677-40F0-BA16-EA27C59C7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E3CF5FB-35BC-42C4-B710-1801BEA2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936885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476EE0A7-C6D3-41EE-998F-37E80641B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8965B1C-45F0-4035-975C-1375F4ACA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C10088C-D78F-4418-9E6B-832D4AC50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05.04.2021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0ECDB32-A9A0-433B-AACF-943FAB23D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A0D8614-1E95-47AF-98BF-68C5169AA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874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3169696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05.04.2021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842219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05.04.2021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896694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05.04.2021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772182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05.04.2021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264081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05.04.2021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45507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05.04.2021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083924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05.04.2021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38928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05.04.2021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209358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05.04.2021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101067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05.04.2021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25923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3880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05.04.2021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53350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0500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1305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092058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80169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6900307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32520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868109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80586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05.04.2021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69824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05.04.2021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4290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-2154" y="5761783"/>
            <a:ext cx="12192000" cy="10962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24755"/>
            <a:ext cx="9144000" cy="1071549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1604"/>
            <a:ext cx="9144000" cy="1071549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cxnSp>
        <p:nvCxnSpPr>
          <p:cNvPr id="9" name="Přímá spojnice 8">
            <a:extLst>
              <a:ext uri="{FF2B5EF4-FFF2-40B4-BE49-F238E27FC236}">
                <a16:creationId xmlns:a16="http://schemas.microsoft.com/office/drawing/2014/main" id="{9C6DB8DB-B4CE-44F2-A1F7-0115BA3B53A2}"/>
              </a:ext>
            </a:extLst>
          </p:cNvPr>
          <p:cNvCxnSpPr/>
          <p:nvPr userDrawn="1"/>
        </p:nvCxnSpPr>
        <p:spPr>
          <a:xfrm>
            <a:off x="20409" y="1324413"/>
            <a:ext cx="4910366" cy="0"/>
          </a:xfrm>
          <a:prstGeom prst="line">
            <a:avLst/>
          </a:prstGeom>
          <a:ln w="38100" cap="sq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římá spojnice 9">
            <a:extLst>
              <a:ext uri="{FF2B5EF4-FFF2-40B4-BE49-F238E27FC236}">
                <a16:creationId xmlns:a16="http://schemas.microsoft.com/office/drawing/2014/main" id="{A3FF7D14-88C2-4766-B102-07A71872BC84}"/>
              </a:ext>
            </a:extLst>
          </p:cNvPr>
          <p:cNvCxnSpPr/>
          <p:nvPr userDrawn="1"/>
        </p:nvCxnSpPr>
        <p:spPr>
          <a:xfrm>
            <a:off x="7264966" y="1324413"/>
            <a:ext cx="4910366" cy="0"/>
          </a:xfrm>
          <a:prstGeom prst="line">
            <a:avLst/>
          </a:prstGeom>
          <a:ln w="38100" cap="sq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Obrázek 10">
            <a:extLst>
              <a:ext uri="{FF2B5EF4-FFF2-40B4-BE49-F238E27FC236}">
                <a16:creationId xmlns:a16="http://schemas.microsoft.com/office/drawing/2014/main" id="{17C1E084-43DA-4F32-BC38-0A779DDC36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653" y="332066"/>
            <a:ext cx="1984694" cy="1984694"/>
          </a:xfrm>
          <a:prstGeom prst="rect">
            <a:avLst/>
          </a:prstGeom>
          <a:effectLst>
            <a:outerShdw blurRad="177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fický objekt 15">
            <a:extLst>
              <a:ext uri="{FF2B5EF4-FFF2-40B4-BE49-F238E27FC236}">
                <a16:creationId xmlns:a16="http://schemas.microsoft.com/office/drawing/2014/main" id="{2E38FE36-8704-4B15-B3ED-B5C034568E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26056" y="6170912"/>
            <a:ext cx="4642915" cy="394742"/>
          </a:xfrm>
          <a:prstGeom prst="rect">
            <a:avLst/>
          </a:prstGeom>
        </p:spPr>
      </p:pic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48260FB5-167E-9443-AE69-16DC60C7836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81" y="5820174"/>
            <a:ext cx="1619635" cy="10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07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0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1"/>
            <a:ext cx="9885238" cy="896492"/>
          </a:xfrm>
        </p:spPr>
        <p:txBody>
          <a:bodyPr>
            <a:noAutofit/>
          </a:bodyPr>
          <a:lstStyle>
            <a:lvl1pPr>
              <a:defRPr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147" y="1652595"/>
            <a:ext cx="11487705" cy="4409893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569EDE3C-273C-4A62-8AE9-D7C37796420F}"/>
              </a:ext>
            </a:extLst>
          </p:cNvPr>
          <p:cNvCxnSpPr/>
          <p:nvPr userDrawn="1"/>
        </p:nvCxnSpPr>
        <p:spPr>
          <a:xfrm flipV="1">
            <a:off x="0" y="896493"/>
            <a:ext cx="10218057" cy="1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římá spojnice 12">
            <a:extLst>
              <a:ext uri="{FF2B5EF4-FFF2-40B4-BE49-F238E27FC236}">
                <a16:creationId xmlns:a16="http://schemas.microsoft.com/office/drawing/2014/main" id="{DD8FE222-C5DA-489E-A8D2-33FE8FCEBFB9}"/>
              </a:ext>
            </a:extLst>
          </p:cNvPr>
          <p:cNvCxnSpPr/>
          <p:nvPr userDrawn="1"/>
        </p:nvCxnSpPr>
        <p:spPr>
          <a:xfrm>
            <a:off x="11826903" y="896492"/>
            <a:ext cx="365097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Obrázek 13">
            <a:extLst>
              <a:ext uri="{FF2B5EF4-FFF2-40B4-BE49-F238E27FC236}">
                <a16:creationId xmlns:a16="http://schemas.microsoft.com/office/drawing/2014/main" id="{89115CFD-E318-44F9-9C3F-F0D1DFB085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8781" y="226273"/>
            <a:ext cx="1340438" cy="1340438"/>
          </a:xfrm>
          <a:prstGeom prst="rect">
            <a:avLst/>
          </a:prstGeom>
          <a:effectLst>
            <a:outerShdw blurRad="177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Obdélník 14">
            <a:extLst>
              <a:ext uri="{FF2B5EF4-FFF2-40B4-BE49-F238E27FC236}">
                <a16:creationId xmlns:a16="http://schemas.microsoft.com/office/drawing/2014/main" id="{C76277FD-5BED-487E-A934-D1523A7642AC}"/>
              </a:ext>
            </a:extLst>
          </p:cNvPr>
          <p:cNvSpPr/>
          <p:nvPr userDrawn="1"/>
        </p:nvSpPr>
        <p:spPr>
          <a:xfrm>
            <a:off x="0" y="6407192"/>
            <a:ext cx="12192000" cy="450808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447D9C5A-7FE9-3A4D-8ADB-213088003C1A}"/>
              </a:ext>
            </a:extLst>
          </p:cNvPr>
          <p:cNvGrpSpPr/>
          <p:nvPr userDrawn="1"/>
        </p:nvGrpSpPr>
        <p:grpSpPr>
          <a:xfrm>
            <a:off x="7979502" y="6403341"/>
            <a:ext cx="3607259" cy="503999"/>
            <a:chOff x="7979502" y="6403341"/>
            <a:chExt cx="3607259" cy="503999"/>
          </a:xfrm>
        </p:grpSpPr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CC8969BD-C246-CA42-B13C-EE47BC3DCA3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842115" y="6403341"/>
              <a:ext cx="744646" cy="503999"/>
            </a:xfrm>
            <a:prstGeom prst="rect">
              <a:avLst/>
            </a:prstGeom>
          </p:spPr>
        </p:pic>
        <p:pic>
          <p:nvPicPr>
            <p:cNvPr id="20" name="Grafický objekt 19">
              <a:extLst>
                <a:ext uri="{FF2B5EF4-FFF2-40B4-BE49-F238E27FC236}">
                  <a16:creationId xmlns:a16="http://schemas.microsoft.com/office/drawing/2014/main" id="{E0BADCCC-4F74-4F0A-A7EF-44B904712F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79502" y="6515641"/>
              <a:ext cx="2758663" cy="234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7049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dpis 1">
            <a:extLst>
              <a:ext uri="{FF2B5EF4-FFF2-40B4-BE49-F238E27FC236}">
                <a16:creationId xmlns:a16="http://schemas.microsoft.com/office/drawing/2014/main" id="{6BECE3A1-9B13-4F1D-A61E-AF2067EC3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1"/>
            <a:ext cx="9885238" cy="896492"/>
          </a:xfrm>
        </p:spPr>
        <p:txBody>
          <a:bodyPr>
            <a:noAutofit/>
          </a:bodyPr>
          <a:lstStyle>
            <a:lvl1pPr>
              <a:defRPr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cxnSp>
        <p:nvCxnSpPr>
          <p:cNvPr id="11" name="Přímá spojnice 10">
            <a:extLst>
              <a:ext uri="{FF2B5EF4-FFF2-40B4-BE49-F238E27FC236}">
                <a16:creationId xmlns:a16="http://schemas.microsoft.com/office/drawing/2014/main" id="{49F50076-713F-4EFA-BEB6-E92A7CA2E9D8}"/>
              </a:ext>
            </a:extLst>
          </p:cNvPr>
          <p:cNvCxnSpPr/>
          <p:nvPr userDrawn="1"/>
        </p:nvCxnSpPr>
        <p:spPr>
          <a:xfrm flipV="1">
            <a:off x="0" y="896493"/>
            <a:ext cx="10218057" cy="1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91C1F1F5-9E1B-45D1-B8A7-385438BD57F0}"/>
              </a:ext>
            </a:extLst>
          </p:cNvPr>
          <p:cNvCxnSpPr/>
          <p:nvPr userDrawn="1"/>
        </p:nvCxnSpPr>
        <p:spPr>
          <a:xfrm>
            <a:off x="11826903" y="896492"/>
            <a:ext cx="365097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Obrázek 12">
            <a:extLst>
              <a:ext uri="{FF2B5EF4-FFF2-40B4-BE49-F238E27FC236}">
                <a16:creationId xmlns:a16="http://schemas.microsoft.com/office/drawing/2014/main" id="{5110A526-5ED1-4270-B431-200E8EA05C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8781" y="226273"/>
            <a:ext cx="1340438" cy="1340438"/>
          </a:xfrm>
          <a:prstGeom prst="rect">
            <a:avLst/>
          </a:prstGeom>
          <a:effectLst>
            <a:outerShdw blurRad="177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Obdélník 13">
            <a:extLst>
              <a:ext uri="{FF2B5EF4-FFF2-40B4-BE49-F238E27FC236}">
                <a16:creationId xmlns:a16="http://schemas.microsoft.com/office/drawing/2014/main" id="{E07EC997-097D-4BDE-970B-3BD77460A79F}"/>
              </a:ext>
            </a:extLst>
          </p:cNvPr>
          <p:cNvSpPr/>
          <p:nvPr userDrawn="1"/>
        </p:nvSpPr>
        <p:spPr>
          <a:xfrm>
            <a:off x="0" y="6407192"/>
            <a:ext cx="12192000" cy="450808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grpSp>
        <p:nvGrpSpPr>
          <p:cNvPr id="20" name="Skupina 19">
            <a:extLst>
              <a:ext uri="{FF2B5EF4-FFF2-40B4-BE49-F238E27FC236}">
                <a16:creationId xmlns:a16="http://schemas.microsoft.com/office/drawing/2014/main" id="{20E63B92-56D5-F945-8613-CB3F227EB275}"/>
              </a:ext>
            </a:extLst>
          </p:cNvPr>
          <p:cNvGrpSpPr/>
          <p:nvPr userDrawn="1"/>
        </p:nvGrpSpPr>
        <p:grpSpPr>
          <a:xfrm>
            <a:off x="7979502" y="6403341"/>
            <a:ext cx="3607259" cy="503999"/>
            <a:chOff x="7979502" y="6403341"/>
            <a:chExt cx="3607259" cy="503999"/>
          </a:xfrm>
        </p:grpSpPr>
        <p:pic>
          <p:nvPicPr>
            <p:cNvPr id="21" name="Grafický objekt 20">
              <a:extLst>
                <a:ext uri="{FF2B5EF4-FFF2-40B4-BE49-F238E27FC236}">
                  <a16:creationId xmlns:a16="http://schemas.microsoft.com/office/drawing/2014/main" id="{8251C239-9A82-3C4F-8A6F-8FDEBACFEF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842115" y="6403341"/>
              <a:ext cx="744646" cy="503999"/>
            </a:xfrm>
            <a:prstGeom prst="rect">
              <a:avLst/>
            </a:prstGeom>
          </p:spPr>
        </p:pic>
        <p:pic>
          <p:nvPicPr>
            <p:cNvPr id="22" name="Grafický objekt 21">
              <a:extLst>
                <a:ext uri="{FF2B5EF4-FFF2-40B4-BE49-F238E27FC236}">
                  <a16:creationId xmlns:a16="http://schemas.microsoft.com/office/drawing/2014/main" id="{D9D13083-7433-7A41-9812-10A926FB1B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79502" y="6515641"/>
              <a:ext cx="2758663" cy="234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50991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51956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2503486"/>
            <a:ext cx="12192000" cy="4354514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206028A-BD57-470C-9B71-297203A578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653" y="283579"/>
            <a:ext cx="1984694" cy="1984694"/>
          </a:xfrm>
          <a:prstGeom prst="rect">
            <a:avLst/>
          </a:prstGeom>
          <a:effectLst>
            <a:outerShdw blurRad="177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9500876C-494A-AE40-BB68-202F9D2E43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26056" y="6170912"/>
            <a:ext cx="4642915" cy="394742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17B44333-A92B-1F45-947C-508903C71A1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81" y="5820174"/>
            <a:ext cx="1619635" cy="10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748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délník 13">
            <a:extLst>
              <a:ext uri="{FF2B5EF4-FFF2-40B4-BE49-F238E27FC236}">
                <a16:creationId xmlns:a16="http://schemas.microsoft.com/office/drawing/2014/main" id="{E4590B06-0543-4571-8850-63C8D7437710}"/>
              </a:ext>
            </a:extLst>
          </p:cNvPr>
          <p:cNvSpPr/>
          <p:nvPr userDrawn="1"/>
        </p:nvSpPr>
        <p:spPr>
          <a:xfrm>
            <a:off x="0" y="2503486"/>
            <a:ext cx="12192000" cy="4354514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D939BFE6-5AA9-48F7-9C79-C28DD31BA5CC}"/>
              </a:ext>
            </a:extLst>
          </p:cNvPr>
          <p:cNvSpPr/>
          <p:nvPr userDrawn="1"/>
        </p:nvSpPr>
        <p:spPr>
          <a:xfrm>
            <a:off x="4221769" y="4075589"/>
            <a:ext cx="3748462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</a:t>
            </a:r>
            <a:r>
              <a:rPr kumimoji="0" lang="cs-CZ" sz="2800" b="0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covidneversleeps</a:t>
            </a:r>
            <a:endParaRPr kumimoji="0" lang="cs-CZ" sz="2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6E93BC90-CA18-4B4A-BD99-CD309B767F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653" y="283579"/>
            <a:ext cx="1984694" cy="1984694"/>
          </a:xfrm>
          <a:prstGeom prst="rect">
            <a:avLst/>
          </a:prstGeom>
          <a:effectLst>
            <a:outerShdw blurRad="177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fický objekt 8">
            <a:extLst>
              <a:ext uri="{FF2B5EF4-FFF2-40B4-BE49-F238E27FC236}">
                <a16:creationId xmlns:a16="http://schemas.microsoft.com/office/drawing/2014/main" id="{A9EE4D8D-F381-054C-B05F-C0F073A786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26056" y="6170912"/>
            <a:ext cx="4642915" cy="394742"/>
          </a:xfrm>
          <a:prstGeom prst="rect">
            <a:avLst/>
          </a:prstGeom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4E187FAC-8385-4A41-BD8D-043AE215E17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81" y="5820174"/>
            <a:ext cx="1619635" cy="10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57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7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Úvodní sníme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rázek 31">
            <a:extLst>
              <a:ext uri="{FF2B5EF4-FFF2-40B4-BE49-F238E27FC236}">
                <a16:creationId xmlns:a16="http://schemas.microsoft.com/office/drawing/2014/main" id="{195036A3-2C0E-4CFE-A711-5BBB07E7B7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728" y="1584000"/>
            <a:ext cx="5336537" cy="3060000"/>
          </a:xfrm>
          <a:prstGeom prst="rect">
            <a:avLst/>
          </a:prstGeom>
        </p:spPr>
      </p:pic>
      <p:sp>
        <p:nvSpPr>
          <p:cNvPr id="16" name="Obdélník 15"/>
          <p:cNvSpPr/>
          <p:nvPr userDrawn="1"/>
        </p:nvSpPr>
        <p:spPr>
          <a:xfrm>
            <a:off x="-3" y="-38466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bg1"/>
              </a:gs>
              <a:gs pos="0">
                <a:schemeClr val="accent5">
                  <a:lumMod val="52000"/>
                  <a:lumOff val="48000"/>
                  <a:alpha val="67000"/>
                </a:schemeClr>
              </a:gs>
              <a:gs pos="100000">
                <a:schemeClr val="accent4">
                  <a:alpha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 dirty="0">
              <a:solidFill>
                <a:srgbClr val="274073"/>
              </a:solidFill>
            </a:endParaRPr>
          </a:p>
        </p:txBody>
      </p:sp>
      <p:sp>
        <p:nvSpPr>
          <p:cNvPr id="24" name="Obdélník 23"/>
          <p:cNvSpPr/>
          <p:nvPr userDrawn="1"/>
        </p:nvSpPr>
        <p:spPr>
          <a:xfrm>
            <a:off x="13436" y="5922000"/>
            <a:ext cx="12191997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2" name="Nadpis 1"/>
          <p:cNvSpPr>
            <a:spLocks noGrp="1"/>
          </p:cNvSpPr>
          <p:nvPr>
            <p:ph type="ctrTitle" hasCustomPrompt="1"/>
          </p:nvPr>
        </p:nvSpPr>
        <p:spPr>
          <a:xfrm>
            <a:off x="914400" y="2720943"/>
            <a:ext cx="10363200" cy="89153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DA2B46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887218"/>
            <a:ext cx="8534400" cy="694928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dirty="0"/>
              <a:t>KLIKNUTÍM LZE UPRAVIT STYL PŘEDLOHY.</a:t>
            </a:r>
          </a:p>
        </p:txBody>
      </p:sp>
      <p:sp>
        <p:nvSpPr>
          <p:cNvPr id="9" name="Obdélník 8"/>
          <p:cNvSpPr/>
          <p:nvPr userDrawn="1"/>
        </p:nvSpPr>
        <p:spPr>
          <a:xfrm>
            <a:off x="-3" y="689910"/>
            <a:ext cx="12192000" cy="108012"/>
          </a:xfrm>
          <a:prstGeom prst="rect">
            <a:avLst/>
          </a:prstGeom>
          <a:solidFill>
            <a:srgbClr val="724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13" name="Obdélník 12"/>
          <p:cNvSpPr/>
          <p:nvPr userDrawn="1"/>
        </p:nvSpPr>
        <p:spPr>
          <a:xfrm>
            <a:off x="-3" y="0"/>
            <a:ext cx="12192000" cy="6899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25" name="Obdélník 24"/>
          <p:cNvSpPr/>
          <p:nvPr userDrawn="1"/>
        </p:nvSpPr>
        <p:spPr>
          <a:xfrm>
            <a:off x="0" y="5879932"/>
            <a:ext cx="12192000" cy="45719"/>
          </a:xfrm>
          <a:prstGeom prst="rect">
            <a:avLst/>
          </a:prstGeom>
          <a:solidFill>
            <a:srgbClr val="004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>
              <a:solidFill>
                <a:schemeClr val="accent2"/>
              </a:solidFill>
            </a:endParaRPr>
          </a:p>
        </p:txBody>
      </p:sp>
      <p:sp>
        <p:nvSpPr>
          <p:cNvPr id="17" name="TextovéPole 16"/>
          <p:cNvSpPr txBox="1"/>
          <p:nvPr userDrawn="1"/>
        </p:nvSpPr>
        <p:spPr>
          <a:xfrm>
            <a:off x="2788357" y="151329"/>
            <a:ext cx="848924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100" dirty="0"/>
              <a:t>Národní koordinační centrum programů časného záchytu onemocnění I CZ.03.2.63/0.0/0.0/15_039/0006904</a:t>
            </a:r>
          </a:p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Datová základna realizace screeningových programů CZ.03.2.63/0.0/0.0/15_039/0007216 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F88470AF-D48F-470D-AEEF-9666AC0B61BB}"/>
              </a:ext>
            </a:extLst>
          </p:cNvPr>
          <p:cNvGrpSpPr/>
          <p:nvPr userDrawn="1"/>
        </p:nvGrpSpPr>
        <p:grpSpPr>
          <a:xfrm>
            <a:off x="972000" y="99405"/>
            <a:ext cx="2394526" cy="521285"/>
            <a:chOff x="-3635511" y="3808741"/>
            <a:chExt cx="2394526" cy="521285"/>
          </a:xfrm>
        </p:grpSpPr>
        <p:pic>
          <p:nvPicPr>
            <p:cNvPr id="22" name="Obrázek 21">
              <a:extLst>
                <a:ext uri="{FF2B5EF4-FFF2-40B4-BE49-F238E27FC236}">
                  <a16:creationId xmlns:a16="http://schemas.microsoft.com/office/drawing/2014/main" id="{7C156A95-99FD-463F-A7F7-8DFAEC399BE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077"/>
            <a:stretch/>
          </p:blipFill>
          <p:spPr>
            <a:xfrm>
              <a:off x="-3635511" y="3808741"/>
              <a:ext cx="754652" cy="505853"/>
            </a:xfrm>
            <a:prstGeom prst="rect">
              <a:avLst/>
            </a:prstGeom>
          </p:spPr>
        </p:pic>
        <p:sp>
          <p:nvSpPr>
            <p:cNvPr id="23" name="TextovéPole 22">
              <a:extLst>
                <a:ext uri="{FF2B5EF4-FFF2-40B4-BE49-F238E27FC236}">
                  <a16:creationId xmlns:a16="http://schemas.microsoft.com/office/drawing/2014/main" id="{4A16176F-E232-43A6-B00C-47517659318E}"/>
                </a:ext>
              </a:extLst>
            </p:cNvPr>
            <p:cNvSpPr txBox="1"/>
            <p:nvPr userDrawn="1"/>
          </p:nvSpPr>
          <p:spPr>
            <a:xfrm>
              <a:off x="-2954432" y="3822195"/>
              <a:ext cx="171344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900" i="0" dirty="0">
                  <a:solidFill>
                    <a:schemeClr val="bg2">
                      <a:lumMod val="10000"/>
                    </a:schemeClr>
                  </a:solidFill>
                </a:rPr>
                <a:t>Evropská</a:t>
              </a:r>
              <a:r>
                <a:rPr lang="cs-CZ" sz="900" i="0" baseline="0" dirty="0">
                  <a:solidFill>
                    <a:schemeClr val="bg2">
                      <a:lumMod val="10000"/>
                    </a:schemeClr>
                  </a:solidFill>
                </a:rPr>
                <a:t> unie</a:t>
              </a:r>
            </a:p>
            <a:p>
              <a:r>
                <a:rPr lang="cs-CZ" sz="900" i="0" baseline="0" dirty="0">
                  <a:solidFill>
                    <a:schemeClr val="bg2">
                      <a:lumMod val="10000"/>
                    </a:schemeClr>
                  </a:solidFill>
                </a:rPr>
                <a:t>Evropský sociální fond</a:t>
              </a:r>
            </a:p>
            <a:p>
              <a:r>
                <a:rPr lang="cs-CZ" sz="900" i="0" baseline="0" dirty="0">
                  <a:solidFill>
                    <a:schemeClr val="bg2">
                      <a:lumMod val="10000"/>
                    </a:schemeClr>
                  </a:solidFill>
                </a:rPr>
                <a:t>Operační program Zaměstnanost</a:t>
              </a:r>
              <a:endParaRPr lang="cs-CZ" sz="900" i="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858CEEB2-107C-4552-B3EE-55408A9AA3DD}"/>
              </a:ext>
            </a:extLst>
          </p:cNvPr>
          <p:cNvSpPr txBox="1"/>
          <p:nvPr userDrawn="1"/>
        </p:nvSpPr>
        <p:spPr>
          <a:xfrm>
            <a:off x="1636734" y="6269165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00" dirty="0">
                <a:solidFill>
                  <a:schemeClr val="accent2"/>
                </a:solidFill>
              </a:rPr>
              <a:t>Ústav zdravotnických informací a statistiky České republiky</a:t>
            </a:r>
          </a:p>
          <a:p>
            <a:r>
              <a:rPr lang="cs-CZ" sz="900" i="1" dirty="0">
                <a:solidFill>
                  <a:schemeClr val="accent2"/>
                </a:solidFill>
              </a:rPr>
              <a:t>Institute </a:t>
            </a:r>
            <a:r>
              <a:rPr lang="cs-CZ" sz="900" i="1" dirty="0" err="1">
                <a:solidFill>
                  <a:schemeClr val="accent2"/>
                </a:solidFill>
              </a:rPr>
              <a:t>of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Health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Information</a:t>
            </a:r>
            <a:r>
              <a:rPr lang="cs-CZ" sz="900" i="1" dirty="0">
                <a:solidFill>
                  <a:schemeClr val="accent2"/>
                </a:solidFill>
              </a:rPr>
              <a:t> and </a:t>
            </a:r>
            <a:r>
              <a:rPr lang="cs-CZ" sz="900" i="1" dirty="0" err="1">
                <a:solidFill>
                  <a:schemeClr val="accent2"/>
                </a:solidFill>
              </a:rPr>
              <a:t>Statistics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of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the</a:t>
            </a:r>
            <a:r>
              <a:rPr lang="cs-CZ" sz="900" i="1" dirty="0">
                <a:solidFill>
                  <a:schemeClr val="accent2"/>
                </a:solidFill>
              </a:rPr>
              <a:t> Czech Republic</a:t>
            </a:r>
          </a:p>
        </p:txBody>
      </p:sp>
      <p:pic>
        <p:nvPicPr>
          <p:cNvPr id="27" name="Obrázek 26">
            <a:extLst>
              <a:ext uri="{FF2B5EF4-FFF2-40B4-BE49-F238E27FC236}">
                <a16:creationId xmlns:a16="http://schemas.microsoft.com/office/drawing/2014/main" id="{9DC5116B-C626-40A9-A244-031AB6F780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6195600"/>
            <a:ext cx="654994" cy="432000"/>
          </a:xfrm>
          <a:prstGeom prst="rect">
            <a:avLst/>
          </a:prstGeom>
        </p:spPr>
      </p:pic>
      <p:pic>
        <p:nvPicPr>
          <p:cNvPr id="28" name="Grafický objekt 13">
            <a:extLst>
              <a:ext uri="{FF2B5EF4-FFF2-40B4-BE49-F238E27FC236}">
                <a16:creationId xmlns:a16="http://schemas.microsoft.com/office/drawing/2014/main" id="{C250F949-DEEF-49A4-8BDC-56E499AC995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60842" y="6300157"/>
            <a:ext cx="2859158" cy="24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89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178">
          <p15:clr>
            <a:srgbClr val="FBAE40"/>
          </p15:clr>
        </p15:guide>
        <p15:guide id="2" pos="731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23392" y="980731"/>
            <a:ext cx="10944000" cy="4824537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7" name="Nadpis 1"/>
          <p:cNvSpPr>
            <a:spLocks noGrp="1"/>
          </p:cNvSpPr>
          <p:nvPr>
            <p:ph type="title" hasCustomPrompt="1"/>
          </p:nvPr>
        </p:nvSpPr>
        <p:spPr>
          <a:xfrm>
            <a:off x="623392" y="260648"/>
            <a:ext cx="10945216" cy="648072"/>
          </a:xfrm>
          <a:prstGeom prst="rect">
            <a:avLst/>
          </a:prstGeom>
        </p:spPr>
        <p:txBody>
          <a:bodyPr anchor="ctr"/>
          <a:lstStyle>
            <a:lvl1pPr algn="l">
              <a:defRPr sz="3200" b="1">
                <a:solidFill>
                  <a:srgbClr val="DA2B46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619675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63084" y="3273006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63084" y="1772819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724F7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dirty="0"/>
              <a:t>Kliknutím lze upravit styly předlohy textu.</a:t>
            </a:r>
          </a:p>
        </p:txBody>
      </p:sp>
      <p:sp>
        <p:nvSpPr>
          <p:cNvPr id="7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82985" y="6070628"/>
            <a:ext cx="1200000" cy="203079"/>
          </a:xfrm>
          <a:prstGeom prst="rect">
            <a:avLst/>
          </a:prstGeom>
        </p:spPr>
        <p:txBody>
          <a:bodyPr anchor="ctr"/>
          <a:lstStyle>
            <a:lvl1pPr>
              <a:defRPr sz="1050"/>
            </a:lvl1pPr>
          </a:lstStyle>
          <a:p>
            <a:fld id="{E4EC567F-E7DA-47BB-AEB1-9930A46F27B5}" type="datetimeFigureOut">
              <a:rPr lang="cs-CZ" smtClean="0"/>
              <a:pPr/>
              <a:t>05.04.2021</a:t>
            </a:fld>
            <a:endParaRPr lang="cs-CZ" dirty="0"/>
          </a:p>
        </p:txBody>
      </p:sp>
      <p:sp>
        <p:nvSpPr>
          <p:cNvPr id="8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1843916" y="6068291"/>
            <a:ext cx="8403411" cy="193324"/>
          </a:xfrm>
          <a:prstGeom prst="rect">
            <a:avLst/>
          </a:prstGeom>
        </p:spPr>
        <p:txBody>
          <a:bodyPr anchor="ctr"/>
          <a:lstStyle>
            <a:lvl1pPr algn="ctr">
              <a:defRPr sz="1050"/>
            </a:lvl1pPr>
          </a:lstStyle>
          <a:p>
            <a:endParaRPr lang="cs-CZ" dirty="0"/>
          </a:p>
        </p:txBody>
      </p:sp>
      <p:sp>
        <p:nvSpPr>
          <p:cNvPr id="9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408541" y="6065807"/>
            <a:ext cx="1200000" cy="211101"/>
          </a:xfrm>
          <a:prstGeom prst="rect">
            <a:avLst/>
          </a:prstGeom>
        </p:spPr>
        <p:txBody>
          <a:bodyPr anchor="ctr"/>
          <a:lstStyle>
            <a:lvl1pPr algn="r">
              <a:defRPr sz="1050"/>
            </a:lvl1pPr>
          </a:lstStyle>
          <a:p>
            <a:fld id="{84C9401D-42AF-4231-A83B-9F674762824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66178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theme" Target="../theme/theme2.xml"/><Relationship Id="rId10" Type="http://schemas.openxmlformats.org/officeDocument/2006/relationships/image" Target="../media/image12.sv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9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05.04.2021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80" r:id="rId5"/>
    <p:sldLayoutId id="214748374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24000" y="764707"/>
            <a:ext cx="10944000" cy="5040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A8B41E4C-7C53-49D1-A6A7-BADC85A98B77}"/>
              </a:ext>
            </a:extLst>
          </p:cNvPr>
          <p:cNvSpPr/>
          <p:nvPr userDrawn="1"/>
        </p:nvSpPr>
        <p:spPr>
          <a:xfrm>
            <a:off x="0" y="6272892"/>
            <a:ext cx="12192000" cy="1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>
              <a:solidFill>
                <a:schemeClr val="accent2"/>
              </a:solidFill>
            </a:endParaRP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10964C23-7502-44A3-900C-38F4C522DDF7}"/>
              </a:ext>
            </a:extLst>
          </p:cNvPr>
          <p:cNvGrpSpPr/>
          <p:nvPr userDrawn="1"/>
        </p:nvGrpSpPr>
        <p:grpSpPr>
          <a:xfrm>
            <a:off x="439358" y="6370574"/>
            <a:ext cx="2266057" cy="421394"/>
            <a:chOff x="-1238301" y="3808742"/>
            <a:chExt cx="2266057" cy="421394"/>
          </a:xfrm>
        </p:grpSpPr>
        <p:pic>
          <p:nvPicPr>
            <p:cNvPr id="13" name="Obrázek 12">
              <a:extLst>
                <a:ext uri="{FF2B5EF4-FFF2-40B4-BE49-F238E27FC236}">
                  <a16:creationId xmlns:a16="http://schemas.microsoft.com/office/drawing/2014/main" id="{CDBD5828-5EFB-4A41-A797-93B2FC7F04E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077"/>
            <a:stretch/>
          </p:blipFill>
          <p:spPr>
            <a:xfrm>
              <a:off x="-1238301" y="3808742"/>
              <a:ext cx="612000" cy="410232"/>
            </a:xfrm>
            <a:prstGeom prst="rect">
              <a:avLst/>
            </a:prstGeom>
          </p:spPr>
        </p:pic>
        <p:sp>
          <p:nvSpPr>
            <p:cNvPr id="17" name="TextovéPole 16">
              <a:extLst>
                <a:ext uri="{FF2B5EF4-FFF2-40B4-BE49-F238E27FC236}">
                  <a16:creationId xmlns:a16="http://schemas.microsoft.com/office/drawing/2014/main" id="{772FED2F-5B03-4031-96D4-0C82449E52B0}"/>
                </a:ext>
              </a:extLst>
            </p:cNvPr>
            <p:cNvSpPr txBox="1"/>
            <p:nvPr userDrawn="1"/>
          </p:nvSpPr>
          <p:spPr>
            <a:xfrm>
              <a:off x="-685691" y="3814638"/>
              <a:ext cx="171344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700" i="0" dirty="0">
                  <a:solidFill>
                    <a:schemeClr val="bg2">
                      <a:lumMod val="10000"/>
                    </a:schemeClr>
                  </a:solidFill>
                </a:rPr>
                <a:t>Evropská</a:t>
              </a:r>
              <a:r>
                <a:rPr lang="cs-CZ" sz="700" i="0" baseline="0" dirty="0">
                  <a:solidFill>
                    <a:schemeClr val="bg2">
                      <a:lumMod val="10000"/>
                    </a:schemeClr>
                  </a:solidFill>
                </a:rPr>
                <a:t> unie</a:t>
              </a:r>
            </a:p>
            <a:p>
              <a:r>
                <a:rPr lang="cs-CZ" sz="700" i="0" baseline="0" dirty="0">
                  <a:solidFill>
                    <a:schemeClr val="bg2">
                      <a:lumMod val="10000"/>
                    </a:schemeClr>
                  </a:solidFill>
                </a:rPr>
                <a:t>Evropský sociální fond</a:t>
              </a:r>
            </a:p>
            <a:p>
              <a:r>
                <a:rPr lang="cs-CZ" sz="700" i="0" baseline="0" dirty="0">
                  <a:solidFill>
                    <a:schemeClr val="bg2">
                      <a:lumMod val="10000"/>
                    </a:schemeClr>
                  </a:solidFill>
                </a:rPr>
                <a:t>Operační program Zaměstnanost</a:t>
              </a:r>
              <a:endParaRPr lang="cs-CZ" sz="700" i="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pic>
        <p:nvPicPr>
          <p:cNvPr id="18" name="Obrázek 17">
            <a:extLst>
              <a:ext uri="{FF2B5EF4-FFF2-40B4-BE49-F238E27FC236}">
                <a16:creationId xmlns:a16="http://schemas.microsoft.com/office/drawing/2014/main" id="{D3A64A3E-5CE1-4373-9488-123DE518BFF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68" y="6395690"/>
            <a:ext cx="1563511" cy="360000"/>
          </a:xfrm>
          <a:prstGeom prst="rect">
            <a:avLst/>
          </a:prstGeom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813C5B4A-5521-4F74-8DBB-23F3AD5174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2" y="6395690"/>
            <a:ext cx="545828" cy="360000"/>
          </a:xfrm>
          <a:prstGeom prst="rect">
            <a:avLst/>
          </a:prstGeom>
        </p:spPr>
      </p:pic>
      <p:pic>
        <p:nvPicPr>
          <p:cNvPr id="23" name="Grafický objekt 13">
            <a:extLst>
              <a:ext uri="{FF2B5EF4-FFF2-40B4-BE49-F238E27FC236}">
                <a16:creationId xmlns:a16="http://schemas.microsoft.com/office/drawing/2014/main" id="{4CAC0E8A-9294-4088-87D2-D875E5895AD2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25012" y="6472776"/>
            <a:ext cx="2627630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8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1" kern="1200">
          <a:solidFill>
            <a:srgbClr val="724F77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16">
          <p15:clr>
            <a:srgbClr val="F26B43"/>
          </p15:clr>
        </p15:guide>
        <p15:guide id="2" pos="489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849657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F4B21331-3533-4DCA-902D-340C5FDCB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50E7000-6EE4-4239-B7E3-AAC3A0194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77F4975-1139-46DC-ACC7-2B69CDCAD9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09051-5E68-48C3-980E-E7BADE00A9DF}" type="datetimeFigureOut">
              <a:rPr lang="cs-CZ" smtClean="0"/>
              <a:t>05.04.2021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16383B7-2D40-461F-8979-4123BD7D1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5E63E90-A2FF-4D88-ABBB-721BE3972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1581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159AF-26F1-42E1-BF83-F89C20A19403}" type="datetimeFigureOut">
              <a:rPr lang="cs-CZ" smtClean="0"/>
              <a:t>05.04.2021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368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13169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059503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26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30.png"/><Relationship Id="rId2" Type="http://schemas.openxmlformats.org/officeDocument/2006/relationships/tags" Target="../tags/tag5.xml"/><Relationship Id="rId16" Type="http://schemas.openxmlformats.org/officeDocument/2006/relationships/image" Target="../media/image29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slideLayout" Target="../slideLayouts/slideLayout20.xml"/><Relationship Id="rId5" Type="http://schemas.openxmlformats.org/officeDocument/2006/relationships/tags" Target="../tags/tag8.xml"/><Relationship Id="rId15" Type="http://schemas.openxmlformats.org/officeDocument/2006/relationships/image" Target="../media/image28.png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chart" Target="../charts/chart6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chart" Target="../charts/chart7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0.xml"/><Relationship Id="rId4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chart" Target="../charts/chart9.xml"/><Relationship Id="rId4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chart" Target="../charts/chart10.xml"/><Relationship Id="rId4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chart" Target="../charts/chart11.xml"/><Relationship Id="rId4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chart" Target="../charts/chart12.xml"/><Relationship Id="rId5" Type="http://schemas.openxmlformats.org/officeDocument/2006/relationships/slideLayout" Target="../slideLayouts/slideLayout15.xml"/><Relationship Id="rId4" Type="http://schemas.openxmlformats.org/officeDocument/2006/relationships/tags" Target="../tags/tag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image" Target="../media/image33.png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image" Target="../media/image32.png"/><Relationship Id="rId2" Type="http://schemas.openxmlformats.org/officeDocument/2006/relationships/tags" Target="../tags/tag39.xml"/><Relationship Id="rId16" Type="http://schemas.openxmlformats.org/officeDocument/2006/relationships/image" Target="../media/image36.pn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slideLayout" Target="../slideLayouts/slideLayout45.xml"/><Relationship Id="rId5" Type="http://schemas.openxmlformats.org/officeDocument/2006/relationships/tags" Target="../tags/tag42.xml"/><Relationship Id="rId15" Type="http://schemas.openxmlformats.org/officeDocument/2006/relationships/image" Target="../media/image35.png"/><Relationship Id="rId10" Type="http://schemas.openxmlformats.org/officeDocument/2006/relationships/tags" Target="../tags/tag47.xml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8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9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" y="3828910"/>
            <a:ext cx="11905307" cy="2236911"/>
          </a:xfrm>
        </p:spPr>
        <p:txBody>
          <a:bodyPr>
            <a:normAutofit fontScale="92500"/>
          </a:bodyPr>
          <a:lstStyle/>
          <a:p>
            <a:r>
              <a:rPr lang="cs-CZ" sz="5200" b="1" dirty="0" smtClean="0"/>
              <a:t>Zpětné zhodnocení predikcí vývoje </a:t>
            </a:r>
            <a:r>
              <a:rPr lang="cs-CZ" sz="5200" b="1" dirty="0"/>
              <a:t>epidemie </a:t>
            </a:r>
          </a:p>
          <a:p>
            <a:r>
              <a:rPr lang="cs-CZ" sz="5200" b="1" dirty="0"/>
              <a:t>ve vazbě na přijatá opatření </a:t>
            </a:r>
          </a:p>
          <a:p>
            <a:r>
              <a:rPr lang="cs-CZ" sz="4200" i="1" dirty="0" smtClean="0"/>
              <a:t>Modely vybudované k 5.3. 2021 - doplnění </a:t>
            </a:r>
            <a:r>
              <a:rPr lang="cs-CZ" sz="4200" i="1" dirty="0"/>
              <a:t>dat </a:t>
            </a:r>
            <a:r>
              <a:rPr lang="cs-CZ" sz="4200" i="1" dirty="0" smtClean="0"/>
              <a:t>k 4. 4. </a:t>
            </a:r>
            <a:r>
              <a:rPr lang="cs-CZ" sz="4200" i="1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30074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>
            <a:extLst>
              <a:ext uri="{FF2B5EF4-FFF2-40B4-BE49-F238E27FC236}">
                <a16:creationId xmlns:a16="http://schemas.microsoft.com/office/drawing/2014/main" id="{3D56BB79-AE7E-495C-95FC-748FAF93C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0" y="1531774"/>
            <a:ext cx="7250497" cy="3240000"/>
          </a:xfrm>
          <a:prstGeom prst="rect">
            <a:avLst/>
          </a:prstGeom>
        </p:spPr>
      </p:pic>
      <p:sp>
        <p:nvSpPr>
          <p:cNvPr id="24" name="TextovéPole 23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1400971" y="198705"/>
            <a:ext cx="9229366" cy="76944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2200" b="1" u="sng" dirty="0">
                <a:solidFill>
                  <a:prstClr val="white"/>
                </a:solidFill>
              </a:rPr>
              <a:t>SEIR model: udržení a významné posílení opatření </a:t>
            </a:r>
          </a:p>
          <a:p>
            <a:pPr lvl="0" algn="ctr">
              <a:defRPr/>
            </a:pPr>
            <a:r>
              <a:rPr lang="cs-CZ" sz="2200" b="1" dirty="0">
                <a:solidFill>
                  <a:prstClr val="white"/>
                </a:solidFill>
              </a:rPr>
              <a:t>Dopad potenciálních opatření na mobilitu od 19.2.2021</a:t>
            </a:r>
            <a:endParaRPr lang="cs-CZ" sz="2200" b="1" u="sng" dirty="0">
              <a:solidFill>
                <a:prstClr val="white"/>
              </a:solidFill>
            </a:endParaRPr>
          </a:p>
        </p:txBody>
      </p:sp>
      <p:sp>
        <p:nvSpPr>
          <p:cNvPr id="23" name="TextovéPole 12">
            <a:extLst>
              <a:ext uri="{FF2B5EF4-FFF2-40B4-BE49-F238E27FC236}">
                <a16:creationId xmlns:a16="http://schemas.microsoft.com/office/drawing/2014/main" id="{9119B67F-49E4-4A7A-BA36-DAE66AAD4855}"/>
              </a:ext>
            </a:extLst>
          </p:cNvPr>
          <p:cNvSpPr txBox="1"/>
          <p:nvPr/>
        </p:nvSpPr>
        <p:spPr>
          <a:xfrm rot="16200000">
            <a:off x="-823009" y="3093360"/>
            <a:ext cx="303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cs-CZ" sz="1600" b="1" dirty="0"/>
              <a:t>Nové případy onemocnění za den</a:t>
            </a:r>
          </a:p>
        </p:txBody>
      </p:sp>
      <p:sp>
        <p:nvSpPr>
          <p:cNvPr id="30" name="TextovéPole 25">
            <a:extLst>
              <a:ext uri="{FF2B5EF4-FFF2-40B4-BE49-F238E27FC236}">
                <a16:creationId xmlns:a16="http://schemas.microsoft.com/office/drawing/2014/main" id="{65FFF22E-E755-4AB1-9AFC-9DBD69DD7F82}"/>
              </a:ext>
            </a:extLst>
          </p:cNvPr>
          <p:cNvSpPr txBox="1"/>
          <p:nvPr/>
        </p:nvSpPr>
        <p:spPr>
          <a:xfrm>
            <a:off x="846581" y="1841326"/>
            <a:ext cx="552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cs-CZ" sz="1200" dirty="0"/>
              <a:t>bez periodicity v rámci týdne, odpovídá cca týdenním klouzavým průměrům</a:t>
            </a:r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1C4F1DEC-CA3B-4E8E-8A7E-D9123A0B7B2C}"/>
              </a:ext>
            </a:extLst>
          </p:cNvPr>
          <p:cNvSpPr/>
          <p:nvPr/>
        </p:nvSpPr>
        <p:spPr>
          <a:xfrm>
            <a:off x="8340641" y="1532028"/>
            <a:ext cx="381118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lvl="1">
              <a:defRPr/>
            </a:pPr>
            <a:r>
              <a:rPr lang="cs-CZ" sz="1600" b="1" kern="0" dirty="0"/>
              <a:t>Efekt opatření od 28.12.</a:t>
            </a:r>
          </a:p>
          <a:p>
            <a:pPr marL="447675" lvl="1" indent="-361950">
              <a:buFont typeface="Wingdings" panose="05000000000000000000" pitchFamily="2" charset="2"/>
              <a:buChar char="q"/>
              <a:defRPr/>
            </a:pPr>
            <a:r>
              <a:rPr lang="cs-CZ" sz="1600" b="1" kern="0" dirty="0"/>
              <a:t>snížení pracovních kontaktů na 40 %</a:t>
            </a:r>
            <a:endParaRPr lang="en-US" sz="1600" b="1" kern="0" dirty="0"/>
          </a:p>
          <a:p>
            <a:pPr marL="447675" lvl="1" indent="-361950">
              <a:buFont typeface="Wingdings" panose="05000000000000000000" pitchFamily="2" charset="2"/>
              <a:buChar char="q"/>
              <a:defRPr/>
            </a:pPr>
            <a:r>
              <a:rPr lang="cs-CZ" sz="1600" b="1" kern="0" dirty="0"/>
              <a:t>školní kontakty na 0 %</a:t>
            </a:r>
          </a:p>
          <a:p>
            <a:pPr marL="447675" lvl="1" indent="-361950">
              <a:buFont typeface="Wingdings" panose="05000000000000000000" pitchFamily="2" charset="2"/>
              <a:buChar char="q"/>
              <a:defRPr/>
            </a:pPr>
            <a:r>
              <a:rPr lang="cs-CZ" sz="1600" b="1" kern="0" dirty="0"/>
              <a:t>snížení jiných kontaktů na 40 %</a:t>
            </a:r>
          </a:p>
          <a:p>
            <a:pPr marL="447675" lvl="1" indent="-361950">
              <a:buFont typeface="Wingdings" panose="05000000000000000000" pitchFamily="2" charset="2"/>
              <a:buChar char="q"/>
            </a:pPr>
            <a:r>
              <a:rPr lang="cs-CZ" sz="1600" b="1" dirty="0"/>
              <a:t>snížení základní reprodukce o 10%</a:t>
            </a:r>
          </a:p>
          <a:p>
            <a:pPr marL="447675" lvl="1" indent="-361950">
              <a:buFont typeface="Wingdings" panose="05000000000000000000" pitchFamily="2" charset="2"/>
              <a:buChar char="q"/>
            </a:pPr>
            <a:r>
              <a:rPr lang="cs-CZ" sz="1600" b="1" dirty="0"/>
              <a:t>školní kontakty na 30 % od 4.1.</a:t>
            </a:r>
          </a:p>
          <a:p>
            <a:pPr marL="85725" lvl="1"/>
            <a:endParaRPr lang="cs-CZ" sz="1600" b="1" dirty="0">
              <a:solidFill>
                <a:srgbClr val="D31145"/>
              </a:solidFill>
            </a:endParaRPr>
          </a:p>
          <a:p>
            <a:pPr marL="85725" lvl="1"/>
            <a:r>
              <a:rPr lang="cs-CZ" sz="1600" b="1" dirty="0">
                <a:solidFill>
                  <a:srgbClr val="D31145"/>
                </a:solidFill>
              </a:rPr>
              <a:t>Od 25.1.</a:t>
            </a:r>
          </a:p>
          <a:p>
            <a:pPr marL="447675" lvl="1" indent="-361950">
              <a:buFont typeface="Wingdings" panose="05000000000000000000" pitchFamily="2" charset="2"/>
              <a:buChar char="q"/>
            </a:pPr>
            <a:r>
              <a:rPr lang="cs-CZ" sz="1600" b="1" dirty="0">
                <a:solidFill>
                  <a:srgbClr val="D31145"/>
                </a:solidFill>
              </a:rPr>
              <a:t>zvýšení základní reprodukce o 70 %</a:t>
            </a:r>
            <a:br>
              <a:rPr lang="cs-CZ" sz="1600" b="1" dirty="0">
                <a:solidFill>
                  <a:srgbClr val="D31145"/>
                </a:solidFill>
              </a:rPr>
            </a:br>
            <a:r>
              <a:rPr lang="cs-CZ" sz="1600" b="1" dirty="0">
                <a:solidFill>
                  <a:srgbClr val="D31145"/>
                </a:solidFill>
              </a:rPr>
              <a:t>(simulace šíření nakažlivějších forem viru, simulace nedodržování opatření)</a:t>
            </a:r>
          </a:p>
          <a:p>
            <a:pPr marL="447675" lvl="1" indent="-361950">
              <a:buFont typeface="Wingdings" panose="05000000000000000000" pitchFamily="2" charset="2"/>
              <a:buChar char="q"/>
              <a:defRPr/>
            </a:pPr>
            <a:endParaRPr lang="cs-CZ" sz="1600" b="1" kern="0" dirty="0">
              <a:solidFill>
                <a:srgbClr val="D31145"/>
              </a:solidFill>
            </a:endParaRPr>
          </a:p>
          <a:p>
            <a:pPr marL="85725" lvl="1">
              <a:defRPr/>
            </a:pPr>
            <a:r>
              <a:rPr lang="cs-CZ" sz="1600" b="1" u="sng" kern="0" dirty="0">
                <a:solidFill>
                  <a:srgbClr val="D31145"/>
                </a:solidFill>
              </a:rPr>
              <a:t>Efekt a silnější dodržování opatření od 19.2.</a:t>
            </a:r>
          </a:p>
          <a:p>
            <a:pPr marL="447675" lvl="1" indent="-361950">
              <a:buFont typeface="Wingdings" panose="05000000000000000000" pitchFamily="2" charset="2"/>
              <a:buChar char="q"/>
              <a:defRPr/>
            </a:pPr>
            <a:r>
              <a:rPr lang="cs-CZ" sz="1600" b="1" kern="0" dirty="0">
                <a:solidFill>
                  <a:srgbClr val="D31145"/>
                </a:solidFill>
              </a:rPr>
              <a:t>snížení pracovních kontaktů na </a:t>
            </a:r>
            <a:r>
              <a:rPr lang="cs-CZ" sz="1600" b="1" u="sng" kern="0" dirty="0">
                <a:solidFill>
                  <a:srgbClr val="D31145"/>
                </a:solidFill>
              </a:rPr>
              <a:t>20 %</a:t>
            </a:r>
            <a:endParaRPr lang="en-US" sz="1600" b="1" u="sng" kern="0" dirty="0">
              <a:solidFill>
                <a:srgbClr val="D31145"/>
              </a:solidFill>
            </a:endParaRPr>
          </a:p>
          <a:p>
            <a:pPr marL="447675" lvl="1" indent="-361950">
              <a:buFont typeface="Wingdings" panose="05000000000000000000" pitchFamily="2" charset="2"/>
              <a:buChar char="q"/>
              <a:defRPr/>
            </a:pPr>
            <a:r>
              <a:rPr lang="cs-CZ" sz="1600" b="1" kern="0" dirty="0">
                <a:solidFill>
                  <a:srgbClr val="D31145"/>
                </a:solidFill>
              </a:rPr>
              <a:t>školní kontakty na 0 %</a:t>
            </a:r>
          </a:p>
          <a:p>
            <a:pPr marL="447675" lvl="1" indent="-361950">
              <a:buFont typeface="Wingdings" panose="05000000000000000000" pitchFamily="2" charset="2"/>
              <a:buChar char="q"/>
              <a:defRPr/>
            </a:pPr>
            <a:r>
              <a:rPr lang="cs-CZ" sz="1600" b="1" kern="0" dirty="0">
                <a:solidFill>
                  <a:srgbClr val="D31145"/>
                </a:solidFill>
              </a:rPr>
              <a:t>snížení jiných kontaktů na </a:t>
            </a:r>
            <a:r>
              <a:rPr lang="cs-CZ" sz="1600" b="1" u="sng" kern="0" dirty="0">
                <a:solidFill>
                  <a:srgbClr val="D31145"/>
                </a:solidFill>
              </a:rPr>
              <a:t>20 - 25 %</a:t>
            </a:r>
          </a:p>
          <a:p>
            <a:pPr marL="85725" lvl="1">
              <a:defRPr/>
            </a:pPr>
            <a:endParaRPr lang="cs-CZ" sz="1600" b="1" kern="0" dirty="0">
              <a:solidFill>
                <a:srgbClr val="D31145"/>
              </a:solidFill>
            </a:endParaRPr>
          </a:p>
          <a:p>
            <a:pPr marL="85725" lvl="1"/>
            <a:r>
              <a:rPr lang="en-US" sz="1600" b="1" kern="0" dirty="0">
                <a:solidFill>
                  <a:srgbClr val="D31145"/>
                </a:solidFill>
              </a:rPr>
              <a:t>(</a:t>
            </a:r>
            <a:r>
              <a:rPr lang="cs-CZ" sz="1600" b="1" kern="0" dirty="0">
                <a:solidFill>
                  <a:srgbClr val="D31145"/>
                </a:solidFill>
              </a:rPr>
              <a:t>uvedeny podíly normálních kontaktů</a:t>
            </a:r>
            <a:r>
              <a:rPr lang="en-US" sz="1600" b="1" kern="0" dirty="0">
                <a:solidFill>
                  <a:srgbClr val="D31145"/>
                </a:solidFill>
              </a:rPr>
              <a:t>)</a:t>
            </a:r>
            <a:endParaRPr lang="cs-CZ" sz="1600" b="1" dirty="0">
              <a:solidFill>
                <a:srgbClr val="D31145"/>
              </a:solidFill>
            </a:endParaRP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0F1B0D8B-D2F4-4533-8528-E8DD2C61DC04}"/>
              </a:ext>
            </a:extLst>
          </p:cNvPr>
          <p:cNvCxnSpPr/>
          <p:nvPr/>
        </p:nvCxnSpPr>
        <p:spPr>
          <a:xfrm>
            <a:off x="5672750" y="1532028"/>
            <a:ext cx="496389" cy="17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véPole 24">
            <a:extLst>
              <a:ext uri="{FF2B5EF4-FFF2-40B4-BE49-F238E27FC236}">
                <a16:creationId xmlns:a16="http://schemas.microsoft.com/office/drawing/2014/main" id="{D23E56DB-DDE0-4AA6-BB35-813E6B878D6D}"/>
              </a:ext>
            </a:extLst>
          </p:cNvPr>
          <p:cNvSpPr txBox="1"/>
          <p:nvPr/>
        </p:nvSpPr>
        <p:spPr>
          <a:xfrm>
            <a:off x="6203973" y="1369564"/>
            <a:ext cx="2010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600" b="1" dirty="0" smtClean="0"/>
              <a:t>Predikce</a:t>
            </a:r>
            <a:endParaRPr lang="cs-CZ" sz="1600" b="1" dirty="0"/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42BED43F-A47C-4D3B-9F87-076250E20B18}"/>
              </a:ext>
            </a:extLst>
          </p:cNvPr>
          <p:cNvSpPr txBox="1"/>
          <p:nvPr/>
        </p:nvSpPr>
        <p:spPr>
          <a:xfrm>
            <a:off x="1400971" y="1197205"/>
            <a:ext cx="3609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oranžově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dosud pozorovaná data,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 časové </a:t>
            </a:r>
            <a:r>
              <a:rPr kumimoji="0" lang="cs-CZ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zpoždění k hlášení 4 dny, PRACOVNÍ DNY</a:t>
            </a:r>
            <a:endParaRPr kumimoji="0" lang="cs-CZ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C11F9500-ED81-45FD-AF3C-90840EEBF1C3}"/>
              </a:ext>
            </a:extLst>
          </p:cNvPr>
          <p:cNvSpPr txBox="1"/>
          <p:nvPr/>
        </p:nvSpPr>
        <p:spPr>
          <a:xfrm>
            <a:off x="169916" y="5870196"/>
            <a:ext cx="803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 SEIR, který zahrnuje vybrané předpoklady a slouží ke zkoumání dopadu změny různých parametrů epidemie. Vzhledem k neurčitostem ve struktuře modelu </a:t>
            </a:r>
            <a:r>
              <a:rPr kumimoji="0" lang="cs-CZ" sz="11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(například limitované znalosti o skutečné vnímavosti populace k viru a k jeho novým variantám) </a:t>
            </a: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je nezbytné výsledky brát jako orientační, umožňující zejména celkové</a:t>
            </a:r>
            <a:r>
              <a:rPr kumimoji="0" lang="cs-CZ" sz="1100" b="0" i="1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srovnávání </a:t>
            </a: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jednotlivých scénářů, nikoli konkrétní předpověď pro určité období. </a:t>
            </a:r>
          </a:p>
        </p:txBody>
      </p:sp>
      <p:graphicFrame>
        <p:nvGraphicFramePr>
          <p:cNvPr id="15" name="Tabulka 10">
            <a:extLst>
              <a:ext uri="{FF2B5EF4-FFF2-40B4-BE49-F238E27FC236}">
                <a16:creationId xmlns:a16="http://schemas.microsoft.com/office/drawing/2014/main" id="{4980723B-CE17-4BB1-95EB-C838B644D0EE}"/>
              </a:ext>
            </a:extLst>
          </p:cNvPr>
          <p:cNvGraphicFramePr>
            <a:graphicFrameLocks noGrp="1"/>
          </p:cNvGraphicFramePr>
          <p:nvPr/>
        </p:nvGraphicFramePr>
        <p:xfrm>
          <a:off x="200608" y="4765643"/>
          <a:ext cx="7834442" cy="830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452">
                  <a:extLst>
                    <a:ext uri="{9D8B030D-6E8A-4147-A177-3AD203B41FA5}">
                      <a16:colId xmlns:a16="http://schemas.microsoft.com/office/drawing/2014/main" val="2668584180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1448076295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522117172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81022479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900389438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4186132309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3382968639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3321566055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1650665797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2879972236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1194269133"/>
                    </a:ext>
                  </a:extLst>
                </a:gridCol>
              </a:tblGrid>
              <a:tr h="275016">
                <a:tc>
                  <a:txBody>
                    <a:bodyPr/>
                    <a:lstStyle/>
                    <a:p>
                      <a:pPr algn="ctr" fontAlgn="b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červenec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srpen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leden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únor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březen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duben</a:t>
                      </a:r>
                      <a:endParaRPr lang="cs-CZ" sz="12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861870"/>
                  </a:ext>
                </a:extLst>
              </a:tr>
              <a:tr h="280371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Nově za měsíc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950241"/>
                  </a:ext>
                </a:extLst>
              </a:tr>
              <a:tr h="275016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Kumulativně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1 020 000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1 301 000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1 621 000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1 784 000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020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529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" y="3693109"/>
            <a:ext cx="11905307" cy="2140532"/>
          </a:xfrm>
        </p:spPr>
        <p:txBody>
          <a:bodyPr>
            <a:normAutofit/>
          </a:bodyPr>
          <a:lstStyle/>
          <a:p>
            <a:r>
              <a:rPr lang="cs-CZ" sz="5200" b="1" dirty="0"/>
              <a:t>Krátkodobé predikce zátěže nemocnic</a:t>
            </a:r>
          </a:p>
          <a:p>
            <a:r>
              <a:rPr lang="cs-CZ" sz="3600" i="1" dirty="0"/>
              <a:t>Verifikace modelů </a:t>
            </a:r>
            <a:r>
              <a:rPr lang="cs-CZ" sz="3600" i="1" dirty="0" smtClean="0"/>
              <a:t>nastavených na počátku března 2021 </a:t>
            </a:r>
            <a:endParaRPr lang="cs-CZ" sz="3600" i="1" dirty="0"/>
          </a:p>
        </p:txBody>
      </p:sp>
    </p:spTree>
    <p:extLst>
      <p:ext uri="{BB962C8B-B14F-4D97-AF65-F5344CB8AC3E}">
        <p14:creationId xmlns:p14="http://schemas.microsoft.com/office/powerpoint/2010/main" val="2786801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véPole 18"/>
          <p:cNvSpPr txBox="1"/>
          <p:nvPr/>
        </p:nvSpPr>
        <p:spPr>
          <a:xfrm>
            <a:off x="141403" y="178376"/>
            <a:ext cx="1188491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Predikovaný</a:t>
            </a:r>
            <a:r>
              <a:rPr kumimoji="0" lang="cs-CZ" sz="38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počet hospitalizovaných pacientů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8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dle nastavených scénářů </a:t>
            </a:r>
            <a:endParaRPr kumimoji="0" lang="cs-CZ" sz="3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111643" y="1652626"/>
            <a:ext cx="1640138" cy="455724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extovéPole 2"/>
          <p:cNvSpPr txBox="1"/>
          <p:nvPr/>
        </p:nvSpPr>
        <p:spPr>
          <a:xfrm>
            <a:off x="141403" y="2471419"/>
            <a:ext cx="11633702" cy="2677656"/>
          </a:xfrm>
          <a:prstGeom prst="rect">
            <a:avLst/>
          </a:prstGeom>
          <a:noFill/>
          <a:ln w="1270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cs-CZ" sz="2800" b="1" dirty="0">
                <a:solidFill>
                  <a:srgbClr val="C00000"/>
                </a:solidFill>
              </a:rPr>
              <a:t>Všechny scénáře nevyhnutelně vedly k predikcím dalšího nárůstu počtu hospitalizovaných pacientů po 1.3. 2021, jak celkově, jak na intenzivní péči. </a:t>
            </a:r>
          </a:p>
          <a:p>
            <a:pPr algn="ctr"/>
            <a:r>
              <a:rPr lang="cs-CZ" sz="2800" b="1" dirty="0">
                <a:solidFill>
                  <a:srgbClr val="C00000"/>
                </a:solidFill>
              </a:rPr>
              <a:t>I při velmi podstatném posílení opatření a jejich dodržování </a:t>
            </a:r>
            <a:r>
              <a:rPr lang="cs-CZ" sz="2800" b="1" dirty="0" smtClean="0">
                <a:solidFill>
                  <a:srgbClr val="C00000"/>
                </a:solidFill>
              </a:rPr>
              <a:t>došlo k </a:t>
            </a:r>
            <a:r>
              <a:rPr lang="cs-CZ" sz="2800" b="1" dirty="0">
                <a:solidFill>
                  <a:srgbClr val="C00000"/>
                </a:solidFill>
              </a:rPr>
              <a:t>významnému poklesu zátěže nemocniční péče až od 2. poloviny března 2021.</a:t>
            </a:r>
          </a:p>
          <a:p>
            <a:pPr algn="ctr"/>
            <a:endParaRPr lang="cs-CZ" sz="2800" b="1" dirty="0">
              <a:solidFill>
                <a:srgbClr val="C00000"/>
              </a:solidFill>
            </a:endParaRPr>
          </a:p>
          <a:p>
            <a:pPr algn="ctr"/>
            <a:r>
              <a:rPr lang="cs-CZ" sz="2800" b="1" dirty="0">
                <a:solidFill>
                  <a:srgbClr val="C00000"/>
                </a:solidFill>
              </a:rPr>
              <a:t> 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11" name="Šipka dolů 10"/>
          <p:cNvSpPr/>
          <p:nvPr/>
        </p:nvSpPr>
        <p:spPr>
          <a:xfrm>
            <a:off x="5395881" y="6180234"/>
            <a:ext cx="1640138" cy="455724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ovéPole 11"/>
          <p:cNvSpPr txBox="1"/>
          <p:nvPr/>
        </p:nvSpPr>
        <p:spPr>
          <a:xfrm>
            <a:off x="460000" y="4702994"/>
            <a:ext cx="11247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i="1" dirty="0"/>
              <a:t>Z modelů připravených v polovině února 2021 se nejvíce naplnila predikce kontinuální nárůstu celkového počtu hospitalizovaných na počátku března až k hranici &gt; 8 000, od druhé poloviny března postupný sestup. Počty </a:t>
            </a:r>
            <a:r>
              <a:rPr lang="cs-CZ" sz="2400" i="1" dirty="0" smtClean="0"/>
              <a:t>pacientů na </a:t>
            </a:r>
            <a:r>
              <a:rPr lang="cs-CZ" sz="2400" i="1" dirty="0"/>
              <a:t>JIP překročily hranici 1 800.  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949224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aoblený obdélník 5"/>
          <p:cNvSpPr/>
          <p:nvPr/>
        </p:nvSpPr>
        <p:spPr>
          <a:xfrm>
            <a:off x="308970" y="144795"/>
            <a:ext cx="10786382" cy="5732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Původní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krátkodobé predikce potenciálního rizika: celkový počet hospitalizací</a:t>
            </a:r>
            <a:endParaRPr kumimoji="0" lang="cs-CZ" sz="2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0EC32A99-42BE-4940-9598-96DD1BD4CA66}"/>
              </a:ext>
            </a:extLst>
          </p:cNvPr>
          <p:cNvSpPr txBox="1"/>
          <p:nvPr/>
        </p:nvSpPr>
        <p:spPr>
          <a:xfrm>
            <a:off x="308970" y="878131"/>
            <a:ext cx="427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Predikce pro</a:t>
            </a:r>
            <a:r>
              <a:rPr kumimoji="0" lang="cs-CZ" sz="2000" b="1" i="1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období do 14.3. 2021</a:t>
            </a:r>
            <a:endParaRPr kumimoji="0" lang="cs-CZ" sz="20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5A11BCFC-49AD-487D-BBB2-8BDDECE7C06F}"/>
              </a:ext>
            </a:extLst>
          </p:cNvPr>
          <p:cNvSpPr txBox="1"/>
          <p:nvPr/>
        </p:nvSpPr>
        <p:spPr>
          <a:xfrm rot="16200000">
            <a:off x="-1464090" y="3656578"/>
            <a:ext cx="3574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Skutečný a predikovaný počet pacientů na lůžku v daný den</a:t>
            </a:r>
          </a:p>
        </p:txBody>
      </p:sp>
      <p:grpSp>
        <p:nvGrpSpPr>
          <p:cNvPr id="28" name="Skupina 27">
            <a:extLst>
              <a:ext uri="{FF2B5EF4-FFF2-40B4-BE49-F238E27FC236}">
                <a16:creationId xmlns:a16="http://schemas.microsoft.com/office/drawing/2014/main" id="{4E5A0889-8AFA-4629-94B0-900D48666510}"/>
              </a:ext>
            </a:extLst>
          </p:cNvPr>
          <p:cNvGrpSpPr/>
          <p:nvPr/>
        </p:nvGrpSpPr>
        <p:grpSpPr>
          <a:xfrm>
            <a:off x="6761972" y="1144894"/>
            <a:ext cx="5397662" cy="951327"/>
            <a:chOff x="6462419" y="1469144"/>
            <a:chExt cx="5397662" cy="951327"/>
          </a:xfrm>
        </p:grpSpPr>
        <p:cxnSp>
          <p:nvCxnSpPr>
            <p:cNvPr id="29" name="Straight Connector 33">
              <a:extLst>
                <a:ext uri="{FF2B5EF4-FFF2-40B4-BE49-F238E27FC236}">
                  <a16:creationId xmlns:a16="http://schemas.microsoft.com/office/drawing/2014/main" id="{0795BD6D-8565-489C-9B85-3CA018E2FF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103" y="1469144"/>
              <a:ext cx="0" cy="95132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4">
              <a:extLst>
                <a:ext uri="{FF2B5EF4-FFF2-40B4-BE49-F238E27FC236}">
                  <a16:creationId xmlns:a16="http://schemas.microsoft.com/office/drawing/2014/main" id="{2C441BBC-C381-4FA8-AF35-F6754043A87A}"/>
                </a:ext>
              </a:extLst>
            </p:cNvPr>
            <p:cNvCxnSpPr>
              <a:cxnSpLocks/>
            </p:cNvCxnSpPr>
            <p:nvPr/>
          </p:nvCxnSpPr>
          <p:spPr>
            <a:xfrm>
              <a:off x="6462419" y="1469144"/>
              <a:ext cx="350239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7">
              <a:extLst>
                <a:ext uri="{FF2B5EF4-FFF2-40B4-BE49-F238E27FC236}">
                  <a16:creationId xmlns:a16="http://schemas.microsoft.com/office/drawing/2014/main" id="{3B4A904C-0978-4AAB-A720-8833584345AE}"/>
                </a:ext>
              </a:extLst>
            </p:cNvPr>
            <p:cNvSpPr txBox="1"/>
            <p:nvPr/>
          </p:nvSpPr>
          <p:spPr>
            <a:xfrm>
              <a:off x="6477789" y="1558500"/>
              <a:ext cx="53822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Predikce</a:t>
              </a:r>
              <a:r>
                <a:rPr kumimoji="0" lang="cs-CZ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počtu hospitalizovaných pacientů na základě modelů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při parametrech nemoci z období 11/2020–02/2021 pro různé </a:t>
              </a:r>
              <a:r>
                <a:rPr kumimoji="0" lang="cs-CZ" sz="1400" b="0" i="1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scénáře</a:t>
              </a:r>
              <a:endPara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Skupina 41">
            <a:extLst>
              <a:ext uri="{FF2B5EF4-FFF2-40B4-BE49-F238E27FC236}">
                <a16:creationId xmlns:a16="http://schemas.microsoft.com/office/drawing/2014/main" id="{49262186-E45B-4BF1-9D9A-F8A337C3FCE1}"/>
              </a:ext>
            </a:extLst>
          </p:cNvPr>
          <p:cNvGrpSpPr/>
          <p:nvPr/>
        </p:nvGrpSpPr>
        <p:grpSpPr>
          <a:xfrm>
            <a:off x="10113164" y="2829399"/>
            <a:ext cx="1888984" cy="3385542"/>
            <a:chOff x="10270650" y="3526984"/>
            <a:chExt cx="1888984" cy="3385542"/>
          </a:xfrm>
        </p:grpSpPr>
        <p:cxnSp>
          <p:nvCxnSpPr>
            <p:cNvPr id="44" name="Přímá spojnice 43">
              <a:extLst>
                <a:ext uri="{FF2B5EF4-FFF2-40B4-BE49-F238E27FC236}">
                  <a16:creationId xmlns:a16="http://schemas.microsoft.com/office/drawing/2014/main" id="{13D53C13-5FB2-417D-A6D5-83CF143B2642}"/>
                </a:ext>
              </a:extLst>
            </p:cNvPr>
            <p:cNvCxnSpPr>
              <a:cxnSpLocks/>
            </p:cNvCxnSpPr>
            <p:nvPr/>
          </p:nvCxnSpPr>
          <p:spPr>
            <a:xfrm>
              <a:off x="10270650" y="4094718"/>
              <a:ext cx="360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Přímá spojnice 44">
              <a:extLst>
                <a:ext uri="{FF2B5EF4-FFF2-40B4-BE49-F238E27FC236}">
                  <a16:creationId xmlns:a16="http://schemas.microsoft.com/office/drawing/2014/main" id="{17CCDECC-CBA2-478B-9341-666661CE29F9}"/>
                </a:ext>
              </a:extLst>
            </p:cNvPr>
            <p:cNvCxnSpPr>
              <a:cxnSpLocks/>
            </p:cNvCxnSpPr>
            <p:nvPr/>
          </p:nvCxnSpPr>
          <p:spPr>
            <a:xfrm>
              <a:off x="10272796" y="5403216"/>
              <a:ext cx="360000" cy="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bdélník 45">
              <a:extLst>
                <a:ext uri="{FF2B5EF4-FFF2-40B4-BE49-F238E27FC236}">
                  <a16:creationId xmlns:a16="http://schemas.microsoft.com/office/drawing/2014/main" id="{BF090220-B855-47F7-9F37-82D3829B3287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extovéPole 46">
              <a:extLst>
                <a:ext uri="{FF2B5EF4-FFF2-40B4-BE49-F238E27FC236}">
                  <a16:creationId xmlns:a16="http://schemas.microsoft.com/office/drawing/2014/main" id="{C548E92B-AFE4-4BF8-B9EB-002D5E319F2E}"/>
                </a:ext>
              </a:extLst>
            </p:cNvPr>
            <p:cNvSpPr txBox="1"/>
            <p:nvPr/>
          </p:nvSpPr>
          <p:spPr>
            <a:xfrm>
              <a:off x="10630650" y="3526984"/>
              <a:ext cx="1528984" cy="3385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Reálné hodnoty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Rizikový scénář,</a:t>
              </a:r>
              <a:r>
                <a:rPr kumimoji="0" lang="cs-CZ" sz="14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pokračující, dále nelimitovaný, růst epidemie (stávající hodnota R = 1,2)</a:t>
              </a:r>
              <a:endPara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Scénář udržení a částečného posílení opatření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Maximální počet pacientů s COVID-19 na lůžkách za období říjen/listopad 2020</a:t>
              </a:r>
              <a:endPara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Přímá spojnice 47">
              <a:extLst>
                <a:ext uri="{FF2B5EF4-FFF2-40B4-BE49-F238E27FC236}">
                  <a16:creationId xmlns:a16="http://schemas.microsoft.com/office/drawing/2014/main" id="{4D13EFBE-83F5-4C3E-BCE3-3F691B753FAF}"/>
                </a:ext>
              </a:extLst>
            </p:cNvPr>
            <p:cNvCxnSpPr>
              <a:cxnSpLocks/>
            </p:cNvCxnSpPr>
            <p:nvPr/>
          </p:nvCxnSpPr>
          <p:spPr>
            <a:xfrm>
              <a:off x="10270650" y="6206060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ovéPole 18"/>
          <p:cNvSpPr txBox="1"/>
          <p:nvPr/>
        </p:nvSpPr>
        <p:spPr>
          <a:xfrm>
            <a:off x="1355211" y="2113786"/>
            <a:ext cx="51116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Potenciální riziko &gt; </a:t>
            </a:r>
            <a:r>
              <a:rPr kumimoji="0" lang="cs-CZ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 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000</a:t>
            </a:r>
            <a:r>
              <a:rPr kumimoji="0" lang="cs-CZ" sz="16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hospitalizací do 2 – 3 týdnů*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Přímá spojnice se šipkou 19"/>
          <p:cNvCxnSpPr/>
          <p:nvPr/>
        </p:nvCxnSpPr>
        <p:spPr>
          <a:xfrm flipH="1" flipV="1">
            <a:off x="1261000" y="2859654"/>
            <a:ext cx="8488218" cy="27709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Chart 11">
            <a:extLst>
              <a:ext uri="{FF2B5EF4-FFF2-40B4-BE49-F238E27FC236}">
                <a16:creationId xmlns:a16="http://schemas.microsoft.com/office/drawing/2014/main" id="{EECF08DB-855B-4B7A-A6AB-BF07E05B39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1196384"/>
              </p:ext>
            </p:extLst>
          </p:nvPr>
        </p:nvGraphicFramePr>
        <p:xfrm>
          <a:off x="610677" y="1603582"/>
          <a:ext cx="9322487" cy="5001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31">
            <a:extLst>
              <a:ext uri="{FF2B5EF4-FFF2-40B4-BE49-F238E27FC236}">
                <a16:creationId xmlns:a16="http://schemas.microsoft.com/office/drawing/2014/main" id="{EFD3DBCC-0951-4CCC-9F48-5D93B20D724A}"/>
              </a:ext>
            </a:extLst>
          </p:cNvPr>
          <p:cNvSpPr txBox="1"/>
          <p:nvPr/>
        </p:nvSpPr>
        <p:spPr>
          <a:xfrm>
            <a:off x="1355211" y="2439127"/>
            <a:ext cx="5776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 dirty="0">
                <a:solidFill>
                  <a:srgbClr val="FF0000"/>
                </a:solidFill>
              </a:rPr>
              <a:t>* Vysoce rizikový scénář kalkulující s omezeným dopadem přijatých opatření. </a:t>
            </a:r>
          </a:p>
          <a:p>
            <a:r>
              <a:rPr lang="cs-CZ" sz="1200" dirty="0">
                <a:solidFill>
                  <a:srgbClr val="FF0000"/>
                </a:solidFill>
              </a:rPr>
              <a:t>Predikce slouží jako orientační varování pro přípravu a mobilizaci kapacit nemocniční péče.</a:t>
            </a:r>
          </a:p>
        </p:txBody>
      </p:sp>
    </p:spTree>
    <p:extLst>
      <p:ext uri="{BB962C8B-B14F-4D97-AF65-F5344CB8AC3E}">
        <p14:creationId xmlns:p14="http://schemas.microsoft.com/office/powerpoint/2010/main" val="342192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aoblený obdélník 5"/>
          <p:cNvSpPr/>
          <p:nvPr/>
        </p:nvSpPr>
        <p:spPr>
          <a:xfrm>
            <a:off x="308970" y="144795"/>
            <a:ext cx="11243252" cy="5179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2200" b="1" u="sng" dirty="0">
                <a:solidFill>
                  <a:srgbClr val="44546A"/>
                </a:solidFill>
              </a:rPr>
              <a:t>Původní</a:t>
            </a:r>
            <a:r>
              <a:rPr lang="cs-CZ" sz="2200" b="1" dirty="0">
                <a:solidFill>
                  <a:srgbClr val="44546A"/>
                </a:solidFill>
              </a:rPr>
              <a:t> krátkodobé predikce potenciálního rizika: </a:t>
            </a:r>
            <a:r>
              <a:rPr lang="cs-CZ" sz="2200" b="1" dirty="0">
                <a:solidFill>
                  <a:schemeClr val="tx2"/>
                </a:solidFill>
              </a:rPr>
              <a:t>počet pacientů vyžadujících intenzivní péči</a:t>
            </a:r>
            <a:endParaRPr lang="cs-CZ" sz="2200" dirty="0">
              <a:solidFill>
                <a:schemeClr val="tx2"/>
              </a:solidFill>
            </a:endParaRP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EFD3DBCC-0951-4CCC-9F48-5D93B20D724A}"/>
              </a:ext>
            </a:extLst>
          </p:cNvPr>
          <p:cNvSpPr txBox="1"/>
          <p:nvPr/>
        </p:nvSpPr>
        <p:spPr>
          <a:xfrm>
            <a:off x="1557888" y="3120422"/>
            <a:ext cx="5776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 dirty="0">
                <a:solidFill>
                  <a:srgbClr val="FF0000"/>
                </a:solidFill>
              </a:rPr>
              <a:t>* Vysoce rizikový scénář kalkulující s omezeným dopadem přijatých opatření. </a:t>
            </a:r>
          </a:p>
          <a:p>
            <a:r>
              <a:rPr lang="cs-CZ" sz="1200" dirty="0">
                <a:solidFill>
                  <a:srgbClr val="FF0000"/>
                </a:solidFill>
              </a:rPr>
              <a:t>Predikce slouží jako orientační varování pro přípravu a mobilizaci kapacit nemocniční péče.</a:t>
            </a:r>
          </a:p>
        </p:txBody>
      </p:sp>
      <p:grpSp>
        <p:nvGrpSpPr>
          <p:cNvPr id="20" name="Skupina 19">
            <a:extLst>
              <a:ext uri="{FF2B5EF4-FFF2-40B4-BE49-F238E27FC236}">
                <a16:creationId xmlns:a16="http://schemas.microsoft.com/office/drawing/2014/main" id="{1E36EAA6-C4E8-4F61-8C7E-179133674960}"/>
              </a:ext>
            </a:extLst>
          </p:cNvPr>
          <p:cNvGrpSpPr/>
          <p:nvPr/>
        </p:nvGrpSpPr>
        <p:grpSpPr>
          <a:xfrm>
            <a:off x="6794338" y="1144894"/>
            <a:ext cx="5397662" cy="951327"/>
            <a:chOff x="6462419" y="1469144"/>
            <a:chExt cx="5397662" cy="951327"/>
          </a:xfrm>
        </p:grpSpPr>
        <p:cxnSp>
          <p:nvCxnSpPr>
            <p:cNvPr id="22" name="Straight Connector 33">
              <a:extLst>
                <a:ext uri="{FF2B5EF4-FFF2-40B4-BE49-F238E27FC236}">
                  <a16:creationId xmlns:a16="http://schemas.microsoft.com/office/drawing/2014/main" id="{CC22ECAE-4360-43DF-89FF-3222EEC55D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103" y="1469144"/>
              <a:ext cx="0" cy="95132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34">
              <a:extLst>
                <a:ext uri="{FF2B5EF4-FFF2-40B4-BE49-F238E27FC236}">
                  <a16:creationId xmlns:a16="http://schemas.microsoft.com/office/drawing/2014/main" id="{E2F149F2-E547-4511-8D4B-E14022C52294}"/>
                </a:ext>
              </a:extLst>
            </p:cNvPr>
            <p:cNvCxnSpPr>
              <a:cxnSpLocks/>
            </p:cNvCxnSpPr>
            <p:nvPr/>
          </p:nvCxnSpPr>
          <p:spPr>
            <a:xfrm>
              <a:off x="6462419" y="1469144"/>
              <a:ext cx="350239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7">
              <a:extLst>
                <a:ext uri="{FF2B5EF4-FFF2-40B4-BE49-F238E27FC236}">
                  <a16:creationId xmlns:a16="http://schemas.microsoft.com/office/drawing/2014/main" id="{1828E70E-6E25-4EA2-8BDE-45DCD8CA5F57}"/>
                </a:ext>
              </a:extLst>
            </p:cNvPr>
            <p:cNvSpPr txBox="1"/>
            <p:nvPr/>
          </p:nvSpPr>
          <p:spPr>
            <a:xfrm>
              <a:off x="6477788" y="1558500"/>
              <a:ext cx="53822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err="1"/>
                <a:t>Predikce</a:t>
              </a:r>
              <a:r>
                <a:rPr lang="cs-CZ" sz="1400" i="1" dirty="0"/>
                <a:t> počtu hospitalizovaných pacientů na základě modelů </a:t>
              </a:r>
            </a:p>
            <a:p>
              <a:r>
                <a:rPr lang="cs-CZ" sz="1400" i="1" dirty="0"/>
                <a:t>při parametrech nemoci z období 11/2020–02/2021 pro různé </a:t>
              </a:r>
              <a:r>
                <a:rPr lang="cs-CZ" sz="1400" i="1" dirty="0" smtClean="0"/>
                <a:t>scénáře</a:t>
              </a:r>
              <a:endParaRPr lang="cs-CZ" sz="1400" i="1" dirty="0"/>
            </a:p>
          </p:txBody>
        </p:sp>
      </p:grp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49262186-E45B-4BF1-9D9A-F8A337C3FCE1}"/>
              </a:ext>
            </a:extLst>
          </p:cNvPr>
          <p:cNvGrpSpPr/>
          <p:nvPr/>
        </p:nvGrpSpPr>
        <p:grpSpPr>
          <a:xfrm>
            <a:off x="10147889" y="2783099"/>
            <a:ext cx="1888984" cy="3600986"/>
            <a:chOff x="10270650" y="3526984"/>
            <a:chExt cx="1888984" cy="3600986"/>
          </a:xfrm>
        </p:grpSpPr>
        <p:cxnSp>
          <p:nvCxnSpPr>
            <p:cNvPr id="31" name="Přímá spojnice 30">
              <a:extLst>
                <a:ext uri="{FF2B5EF4-FFF2-40B4-BE49-F238E27FC236}">
                  <a16:creationId xmlns:a16="http://schemas.microsoft.com/office/drawing/2014/main" id="{13D53C13-5FB2-417D-A6D5-83CF143B2642}"/>
                </a:ext>
              </a:extLst>
            </p:cNvPr>
            <p:cNvCxnSpPr>
              <a:cxnSpLocks/>
            </p:cNvCxnSpPr>
            <p:nvPr/>
          </p:nvCxnSpPr>
          <p:spPr>
            <a:xfrm>
              <a:off x="10270650" y="4094718"/>
              <a:ext cx="360000" cy="0"/>
            </a:xfrm>
            <a:prstGeom prst="line">
              <a:avLst/>
            </a:prstGeom>
            <a:ln w="28575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Přímá spojnice 31">
              <a:extLst>
                <a:ext uri="{FF2B5EF4-FFF2-40B4-BE49-F238E27FC236}">
                  <a16:creationId xmlns:a16="http://schemas.microsoft.com/office/drawing/2014/main" id="{17CCDECC-CBA2-478B-9341-666661CE29F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4415" y="5599986"/>
              <a:ext cx="360000" cy="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bdélník 32">
              <a:extLst>
                <a:ext uri="{FF2B5EF4-FFF2-40B4-BE49-F238E27FC236}">
                  <a16:creationId xmlns:a16="http://schemas.microsoft.com/office/drawing/2014/main" id="{BF090220-B855-47F7-9F37-82D3829B3287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ovéPole 33">
              <a:extLst>
                <a:ext uri="{FF2B5EF4-FFF2-40B4-BE49-F238E27FC236}">
                  <a16:creationId xmlns:a16="http://schemas.microsoft.com/office/drawing/2014/main" id="{C548E92B-AFE4-4BF8-B9EB-002D5E319F2E}"/>
                </a:ext>
              </a:extLst>
            </p:cNvPr>
            <p:cNvSpPr txBox="1"/>
            <p:nvPr/>
          </p:nvSpPr>
          <p:spPr>
            <a:xfrm>
              <a:off x="10630650" y="3526984"/>
              <a:ext cx="1528984" cy="3600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Reálné hodnoty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Rizikové scénáře,</a:t>
              </a:r>
              <a:r>
                <a:rPr kumimoji="0" lang="cs-CZ" sz="14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pokračující, dále nelimitovaný, růst epidemie (reprodukce R = 1,2 až &gt; 1,3)</a:t>
              </a:r>
              <a:endPara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Scénář udržení a částečného posílení opatření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Maximální počet pacientů s COVID-19 na lůžkách za období říjen/listopad 2020</a:t>
              </a:r>
              <a:endPara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6" name="Přímá spojnice 35">
              <a:extLst>
                <a:ext uri="{FF2B5EF4-FFF2-40B4-BE49-F238E27FC236}">
                  <a16:creationId xmlns:a16="http://schemas.microsoft.com/office/drawing/2014/main" id="{4D13EFBE-83F5-4C3E-BCE3-3F691B753FAF}"/>
                </a:ext>
              </a:extLst>
            </p:cNvPr>
            <p:cNvCxnSpPr>
              <a:cxnSpLocks/>
            </p:cNvCxnSpPr>
            <p:nvPr/>
          </p:nvCxnSpPr>
          <p:spPr>
            <a:xfrm>
              <a:off x="10302269" y="6436303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ovéPole 36"/>
          <p:cNvSpPr txBox="1"/>
          <p:nvPr/>
        </p:nvSpPr>
        <p:spPr>
          <a:xfrm>
            <a:off x="1557888" y="2644188"/>
            <a:ext cx="54217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Potenciální riziko &gt; </a:t>
            </a:r>
            <a:r>
              <a:rPr lang="cs-CZ" sz="1600" b="1" dirty="0" smtClean="0">
                <a:solidFill>
                  <a:prstClr val="white"/>
                </a:solidFill>
                <a:latin typeface="Calibri" panose="020F0502020204030204"/>
              </a:rPr>
              <a:t>2 000 </a:t>
            </a:r>
            <a:r>
              <a:rPr kumimoji="0" lang="cs-CZ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hospitalizací 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 </a:t>
            </a:r>
            <a:r>
              <a:rPr lang="cs-CZ" sz="1600" b="1" dirty="0" err="1">
                <a:solidFill>
                  <a:prstClr val="white"/>
                </a:solidFill>
                <a:latin typeface="Calibri" panose="020F0502020204030204"/>
              </a:rPr>
              <a:t>J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IP do 2 – 3 týdnů *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8" name="Přímá spojnice se šipkou 37"/>
          <p:cNvCxnSpPr/>
          <p:nvPr/>
        </p:nvCxnSpPr>
        <p:spPr>
          <a:xfrm flipH="1" flipV="1">
            <a:off x="1395958" y="3101877"/>
            <a:ext cx="8488218" cy="27709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4">
            <a:extLst>
              <a:ext uri="{FF2B5EF4-FFF2-40B4-BE49-F238E27FC236}">
                <a16:creationId xmlns:a16="http://schemas.microsoft.com/office/drawing/2014/main" id="{5A11BCFC-49AD-487D-BBB2-8BDDECE7C06F}"/>
              </a:ext>
            </a:extLst>
          </p:cNvPr>
          <p:cNvSpPr txBox="1"/>
          <p:nvPr/>
        </p:nvSpPr>
        <p:spPr>
          <a:xfrm rot="16200000">
            <a:off x="-1313259" y="3628297"/>
            <a:ext cx="3574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Skutečný a predikovaný počet pacientů na lůžku JIP v daný den</a:t>
            </a:r>
          </a:p>
        </p:txBody>
      </p:sp>
      <p:graphicFrame>
        <p:nvGraphicFramePr>
          <p:cNvPr id="25" name="Chart 11">
            <a:extLst>
              <a:ext uri="{FF2B5EF4-FFF2-40B4-BE49-F238E27FC236}">
                <a16:creationId xmlns:a16="http://schemas.microsoft.com/office/drawing/2014/main" id="{27A69E5F-8F44-411E-8B21-09211810E4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0849175"/>
              </p:ext>
            </p:extLst>
          </p:nvPr>
        </p:nvGraphicFramePr>
        <p:xfrm>
          <a:off x="786835" y="1939113"/>
          <a:ext cx="9322487" cy="4527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6" name="Přímá spojnice 25">
            <a:extLst>
              <a:ext uri="{FF2B5EF4-FFF2-40B4-BE49-F238E27FC236}">
                <a16:creationId xmlns:a16="http://schemas.microsoft.com/office/drawing/2014/main" id="{13D53C13-5FB2-417D-A6D5-83CF143B2642}"/>
              </a:ext>
            </a:extLst>
          </p:cNvPr>
          <p:cNvCxnSpPr>
            <a:cxnSpLocks/>
          </p:cNvCxnSpPr>
          <p:nvPr/>
        </p:nvCxnSpPr>
        <p:spPr>
          <a:xfrm>
            <a:off x="10176238" y="3584284"/>
            <a:ext cx="360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ovéPole 26">
            <a:extLst>
              <a:ext uri="{FF2B5EF4-FFF2-40B4-BE49-F238E27FC236}">
                <a16:creationId xmlns:a16="http://schemas.microsoft.com/office/drawing/2014/main" id="{0EC32A99-42BE-4940-9598-96DD1BD4CA66}"/>
              </a:ext>
            </a:extLst>
          </p:cNvPr>
          <p:cNvSpPr txBox="1"/>
          <p:nvPr/>
        </p:nvSpPr>
        <p:spPr>
          <a:xfrm>
            <a:off x="308970" y="878131"/>
            <a:ext cx="427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Predikce pro</a:t>
            </a:r>
            <a:r>
              <a:rPr kumimoji="0" lang="cs-CZ" sz="2000" b="1" i="1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období do 14.3. 2021</a:t>
            </a:r>
            <a:endParaRPr kumimoji="0" lang="cs-CZ" sz="20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756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D48422-1472-2B43-AFF4-50C66979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25" y="365125"/>
            <a:ext cx="11490037" cy="1325563"/>
          </a:xfrm>
        </p:spPr>
        <p:txBody>
          <a:bodyPr>
            <a:noAutofit/>
          </a:bodyPr>
          <a:lstStyle/>
          <a:p>
            <a:pPr algn="ctr"/>
            <a:r>
              <a:rPr lang="en-CZ" sz="3400" b="1" dirty="0"/>
              <a:t/>
            </a:r>
            <a:br>
              <a:rPr lang="en-CZ" sz="3400" b="1" dirty="0"/>
            </a:br>
            <a:r>
              <a:rPr lang="cs-CZ" sz="3400" b="1" dirty="0" smtClean="0">
                <a:latin typeface="+mn-lt"/>
              </a:rPr>
              <a:t>Počty </a:t>
            </a:r>
            <a:r>
              <a:rPr lang="en-CZ" sz="3400" b="1" dirty="0">
                <a:latin typeface="+mn-lt"/>
              </a:rPr>
              <a:t>hospitalizovaných</a:t>
            </a:r>
            <a:r>
              <a:rPr lang="cs-CZ" sz="3400" b="1" dirty="0">
                <a:latin typeface="+mn-lt"/>
              </a:rPr>
              <a:t> pacientů </a:t>
            </a:r>
            <a:r>
              <a:rPr lang="cs-CZ" sz="3400" b="1" dirty="0" smtClean="0">
                <a:latin typeface="+mn-lt"/>
              </a:rPr>
              <a:t>dosáhly enormní výše</a:t>
            </a:r>
            <a:r>
              <a:rPr lang="cs-CZ" sz="3400" b="1" dirty="0">
                <a:latin typeface="+mn-lt"/>
              </a:rPr>
              <a:t/>
            </a:r>
            <a:br>
              <a:rPr lang="cs-CZ" sz="3400" b="1" dirty="0">
                <a:latin typeface="+mn-lt"/>
              </a:rPr>
            </a:br>
            <a:r>
              <a:rPr lang="cs-CZ" sz="3400" b="1" dirty="0">
                <a:latin typeface="+mn-lt"/>
              </a:rPr>
              <a:t>a zejména v segmentu vysoce intenzivní péče </a:t>
            </a:r>
            <a:r>
              <a:rPr lang="cs-CZ" sz="3400" b="1" dirty="0" smtClean="0">
                <a:latin typeface="+mn-lt"/>
              </a:rPr>
              <a:t>vedly v </a:t>
            </a:r>
            <a:r>
              <a:rPr lang="cs-CZ" sz="3400" b="1" dirty="0">
                <a:latin typeface="+mn-lt"/>
              </a:rPr>
              <a:t>nejvíce zatížených regionech </a:t>
            </a:r>
            <a:r>
              <a:rPr lang="cs-CZ" sz="3400" b="1" dirty="0" smtClean="0">
                <a:latin typeface="+mn-lt"/>
              </a:rPr>
              <a:t>až k vyčerpání dostupných kapacit. </a:t>
            </a:r>
            <a:r>
              <a:rPr lang="en-CZ" sz="3400" b="1" dirty="0"/>
              <a:t/>
            </a:r>
            <a:br>
              <a:rPr lang="en-CZ" sz="3400" b="1" dirty="0"/>
            </a:br>
            <a:endParaRPr lang="en-CZ" sz="34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AA7CEA-DA9D-FB48-ACE8-2C2338016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4753"/>
            <a:ext cx="10515600" cy="3448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5700" dirty="0"/>
              <a:t>C</a:t>
            </a:r>
            <a:r>
              <a:rPr lang="en-CZ" sz="5700" dirty="0"/>
              <a:t>elkem v nemocnici: 		</a:t>
            </a:r>
            <a:r>
              <a:rPr lang="cs-CZ" sz="5700" b="1" dirty="0" smtClean="0">
                <a:solidFill>
                  <a:srgbClr val="FF0000"/>
                </a:solidFill>
              </a:rPr>
              <a:t>9 457</a:t>
            </a:r>
            <a:endParaRPr lang="en-CZ" sz="5700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CZ" sz="5700" dirty="0"/>
              <a:t>Z toho JIP:					</a:t>
            </a:r>
            <a:r>
              <a:rPr lang="en-CZ" sz="5700" dirty="0">
                <a:solidFill>
                  <a:srgbClr val="FF0000"/>
                </a:solidFill>
              </a:rPr>
              <a:t>1 </a:t>
            </a:r>
            <a:r>
              <a:rPr lang="cs-CZ" sz="5700" dirty="0" smtClean="0">
                <a:solidFill>
                  <a:srgbClr val="FF0000"/>
                </a:solidFill>
              </a:rPr>
              <a:t>894</a:t>
            </a:r>
            <a:endParaRPr lang="en-CZ" sz="5700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CZ" sz="5700" dirty="0"/>
              <a:t>Z toho </a:t>
            </a:r>
            <a:r>
              <a:rPr lang="en-CZ" sz="5700" dirty="0" smtClean="0"/>
              <a:t>UPV: </a:t>
            </a:r>
            <a:r>
              <a:rPr lang="en-CZ" sz="5700" dirty="0"/>
              <a:t>			</a:t>
            </a:r>
            <a:r>
              <a:rPr lang="en-CZ" sz="5700" dirty="0" smtClean="0"/>
              <a:t>	 	</a:t>
            </a:r>
            <a:r>
              <a:rPr lang="cs-CZ" sz="5700" dirty="0" smtClean="0">
                <a:solidFill>
                  <a:srgbClr val="FF0000"/>
                </a:solidFill>
              </a:rPr>
              <a:t>974</a:t>
            </a:r>
            <a:r>
              <a:rPr lang="en-CZ" sz="5700" dirty="0" smtClean="0">
                <a:solidFill>
                  <a:srgbClr val="FF0000"/>
                </a:solidFill>
              </a:rPr>
              <a:t>        </a:t>
            </a:r>
            <a:endParaRPr lang="en-CZ" sz="57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CZ" sz="5700" dirty="0"/>
              <a:t>Z toho ECMO:				</a:t>
            </a:r>
            <a:r>
              <a:rPr lang="cs-CZ" sz="5700" dirty="0" smtClean="0">
                <a:solidFill>
                  <a:srgbClr val="FF0000"/>
                </a:solidFill>
              </a:rPr>
              <a:t>37</a:t>
            </a:r>
            <a:r>
              <a:rPr lang="en-CZ" sz="5700" dirty="0" smtClean="0">
                <a:solidFill>
                  <a:srgbClr val="FF0000"/>
                </a:solidFill>
              </a:rPr>
              <a:t>  </a:t>
            </a:r>
            <a:endParaRPr lang="en-CZ" sz="4700" i="1" dirty="0"/>
          </a:p>
        </p:txBody>
      </p:sp>
      <p:sp>
        <p:nvSpPr>
          <p:cNvPr id="2" name="Šipka dolů 1"/>
          <p:cNvSpPr/>
          <p:nvPr/>
        </p:nvSpPr>
        <p:spPr>
          <a:xfrm>
            <a:off x="5329381" y="1915175"/>
            <a:ext cx="1403927" cy="785091"/>
          </a:xfrm>
          <a:prstGeom prst="downArrow">
            <a:avLst/>
          </a:prstGeom>
          <a:solidFill>
            <a:srgbClr val="305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ovéPole 2"/>
          <p:cNvSpPr txBox="1"/>
          <p:nvPr/>
        </p:nvSpPr>
        <p:spPr>
          <a:xfrm>
            <a:off x="7639172" y="1981512"/>
            <a:ext cx="2948709" cy="83099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Maximální počty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březnu 2021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5744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60" y="103163"/>
            <a:ext cx="11537512" cy="1951268"/>
          </a:xfrm>
        </p:spPr>
        <p:txBody>
          <a:bodyPr>
            <a:normAutofit fontScale="92500"/>
          </a:bodyPr>
          <a:lstStyle/>
          <a:p>
            <a:r>
              <a:rPr lang="cs-CZ" sz="3600" b="1" dirty="0"/>
              <a:t>Rizikový vývoj epidemie </a:t>
            </a:r>
            <a:r>
              <a:rPr lang="cs-CZ" sz="3600" b="1" dirty="0" smtClean="0"/>
              <a:t>v 1. polovině března významně  zvýšil zátěž </a:t>
            </a:r>
            <a:r>
              <a:rPr lang="cs-CZ" sz="3600" b="1" dirty="0"/>
              <a:t>nemocnic, které se v zatížených regionech </a:t>
            </a:r>
            <a:r>
              <a:rPr lang="cs-CZ" sz="3600" b="1" dirty="0" smtClean="0"/>
              <a:t>dostaly </a:t>
            </a:r>
            <a:r>
              <a:rPr lang="cs-CZ" sz="3600" b="1" dirty="0"/>
              <a:t>na limit  kapacit zejména v intenzivní péči. </a:t>
            </a:r>
          </a:p>
        </p:txBody>
      </p:sp>
      <p:sp>
        <p:nvSpPr>
          <p:cNvPr id="5" name="TextovéPole 4"/>
          <p:cNvSpPr txBox="1"/>
          <p:nvPr/>
        </p:nvSpPr>
        <p:spPr>
          <a:xfrm>
            <a:off x="157740" y="2905066"/>
            <a:ext cx="116193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mnoha regionech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byl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 kapacity limitující dostupnost personálu. Funkční lůžko na intenzivní péči vyžaduje vysoce erudovaný personál. Zátěž nemocnic dále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zvyšoval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fakt, že 20 – 25% pacientů vyléčených z COVID vyžaduje pokračující nemocniční péči, včetně péče vysoce intenzivní. </a:t>
            </a:r>
          </a:p>
        </p:txBody>
      </p:sp>
      <p:sp>
        <p:nvSpPr>
          <p:cNvPr id="9" name="Šipka dolů 8"/>
          <p:cNvSpPr/>
          <p:nvPr/>
        </p:nvSpPr>
        <p:spPr>
          <a:xfrm>
            <a:off x="5343961" y="2161361"/>
            <a:ext cx="1246909" cy="523206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343959" y="5881869"/>
            <a:ext cx="1246909" cy="523206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7963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0A7881E0-1061-41B0-A112-C71BAED2AE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1" r="11893"/>
          <a:stretch/>
        </p:blipFill>
        <p:spPr>
          <a:xfrm>
            <a:off x="5181132" y="4291992"/>
            <a:ext cx="3601385" cy="2520000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07C6572F-C6A7-408C-8412-016493A6F43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2" r="10085"/>
          <a:stretch/>
        </p:blipFill>
        <p:spPr>
          <a:xfrm>
            <a:off x="170221" y="4339447"/>
            <a:ext cx="3759911" cy="2520000"/>
          </a:xfrm>
          <a:prstGeom prst="rect">
            <a:avLst/>
          </a:prstGeom>
        </p:spPr>
      </p:pic>
      <p:sp>
        <p:nvSpPr>
          <p:cNvPr id="6" name="Zaoblený obdélník 5"/>
          <p:cNvSpPr/>
          <p:nvPr/>
        </p:nvSpPr>
        <p:spPr>
          <a:xfrm>
            <a:off x="242284" y="133245"/>
            <a:ext cx="11720734" cy="47615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Volné kapacity JIP lůžek v % pro </a:t>
            </a:r>
            <a:r>
              <a:rPr kumimoji="0" lang="cs-CZ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původní RIZIKOVÝ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predikční model</a:t>
            </a:r>
            <a:endParaRPr kumimoji="0" lang="cs-CZ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13B3F-3821-4DD9-8C67-E6AFF2A9839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2284" y="880132"/>
            <a:ext cx="3886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Volné kapacity JIP v % k 14.2.2021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</a:t>
            </a:r>
            <a:r>
              <a:rPr kumimoji="0" lang="cs-CZ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álný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stav k danému datu)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6F6E00-F3B7-4825-AED5-12ECBC70662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158439" y="880132"/>
            <a:ext cx="3436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Volné kapacity JIP v % k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.2.2021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</a:t>
            </a:r>
            <a:r>
              <a:rPr kumimoji="0" lang="cs-CZ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álný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stav k danému datu)</a:t>
            </a:r>
          </a:p>
        </p:txBody>
      </p:sp>
      <p:pic>
        <p:nvPicPr>
          <p:cNvPr id="16" name="Picture 15" descr="Map&#10;&#10;Description automatically generated">
            <a:extLst>
              <a:ext uri="{FF2B5EF4-FFF2-40B4-BE49-F238E27FC236}">
                <a16:creationId xmlns:a16="http://schemas.microsoft.com/office/drawing/2014/main" id="{59A3AA55-1BCB-4C67-9FCD-3BAC4645D22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9" r="11634"/>
          <a:stretch/>
        </p:blipFill>
        <p:spPr>
          <a:xfrm>
            <a:off x="12593" y="1474238"/>
            <a:ext cx="3533058" cy="2520000"/>
          </a:xfrm>
          <a:prstGeom prst="rect">
            <a:avLst/>
          </a:prstGeom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D0A41E8A-BBBF-43F6-ADEB-65A751EEA8B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9" r="10053"/>
          <a:stretch/>
        </p:blipFill>
        <p:spPr>
          <a:xfrm>
            <a:off x="3994506" y="1474238"/>
            <a:ext cx="3601385" cy="252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972B87-A46D-43B7-A956-9DE448F30EF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188597" y="880132"/>
            <a:ext cx="3436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Volné kapacity JIP v % k 5.3.2021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</a:t>
            </a:r>
            <a:r>
              <a:rPr kumimoji="0" lang="cs-CZ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álný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stav k danému datu)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C9E002-0D9F-4A10-9EDA-66DF616DEFA3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755113" y="3968827"/>
            <a:ext cx="328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Predikce volné kapacity JIP v % k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25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.3.2021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8F7B601-A9DD-4686-BAE0-0EF32C2C919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" r="10014"/>
          <a:stretch/>
        </p:blipFill>
        <p:spPr>
          <a:xfrm>
            <a:off x="7908885" y="1421587"/>
            <a:ext cx="3657417" cy="2520000"/>
          </a:xfrm>
          <a:prstGeom prst="rect">
            <a:avLst/>
          </a:prstGeom>
        </p:spPr>
      </p:pic>
      <p:sp>
        <p:nvSpPr>
          <p:cNvPr id="19" name="Rectangle 9">
            <a:extLst>
              <a:ext uri="{FF2B5EF4-FFF2-40B4-BE49-F238E27FC236}">
                <a16:creationId xmlns:a16="http://schemas.microsoft.com/office/drawing/2014/main" id="{B61D1BFC-AC4C-4020-871E-A874D23799D2}"/>
              </a:ext>
            </a:extLst>
          </p:cNvPr>
          <p:cNvSpPr/>
          <p:nvPr/>
        </p:nvSpPr>
        <p:spPr>
          <a:xfrm>
            <a:off x="10317603" y="4734458"/>
            <a:ext cx="216000" cy="216000"/>
          </a:xfrm>
          <a:prstGeom prst="rect">
            <a:avLst/>
          </a:prstGeom>
          <a:solidFill>
            <a:srgbClr val="F12E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44">
            <a:extLst>
              <a:ext uri="{FF2B5EF4-FFF2-40B4-BE49-F238E27FC236}">
                <a16:creationId xmlns:a16="http://schemas.microsoft.com/office/drawing/2014/main" id="{1121FC4E-443B-4EF1-9D06-F5B59E16132D}"/>
              </a:ext>
            </a:extLst>
          </p:cNvPr>
          <p:cNvSpPr/>
          <p:nvPr/>
        </p:nvSpPr>
        <p:spPr>
          <a:xfrm>
            <a:off x="10317603" y="5047603"/>
            <a:ext cx="216000" cy="216000"/>
          </a:xfrm>
          <a:prstGeom prst="rect">
            <a:avLst/>
          </a:prstGeom>
          <a:solidFill>
            <a:srgbClr val="FF7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45">
            <a:extLst>
              <a:ext uri="{FF2B5EF4-FFF2-40B4-BE49-F238E27FC236}">
                <a16:creationId xmlns:a16="http://schemas.microsoft.com/office/drawing/2014/main" id="{B83A8BBE-CC10-4AB7-94CE-1E134F24E295}"/>
              </a:ext>
            </a:extLst>
          </p:cNvPr>
          <p:cNvSpPr/>
          <p:nvPr/>
        </p:nvSpPr>
        <p:spPr>
          <a:xfrm>
            <a:off x="10317603" y="5360748"/>
            <a:ext cx="216000" cy="216000"/>
          </a:xfrm>
          <a:prstGeom prst="rect">
            <a:avLst/>
          </a:prstGeom>
          <a:solidFill>
            <a:srgbClr val="FB9A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46">
            <a:extLst>
              <a:ext uri="{FF2B5EF4-FFF2-40B4-BE49-F238E27FC236}">
                <a16:creationId xmlns:a16="http://schemas.microsoft.com/office/drawing/2014/main" id="{E8931E4B-1B61-4447-BE29-01234161876D}"/>
              </a:ext>
            </a:extLst>
          </p:cNvPr>
          <p:cNvSpPr/>
          <p:nvPr/>
        </p:nvSpPr>
        <p:spPr>
          <a:xfrm>
            <a:off x="10317603" y="5673893"/>
            <a:ext cx="216000" cy="216000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AE8CFCCF-2072-4F53-9779-AB66D31F9BF2}"/>
              </a:ext>
            </a:extLst>
          </p:cNvPr>
          <p:cNvSpPr txBox="1"/>
          <p:nvPr/>
        </p:nvSpPr>
        <p:spPr>
          <a:xfrm>
            <a:off x="10601689" y="4657792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 5%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47">
            <a:extLst>
              <a:ext uri="{FF2B5EF4-FFF2-40B4-BE49-F238E27FC236}">
                <a16:creationId xmlns:a16="http://schemas.microsoft.com/office/drawing/2014/main" id="{B6D8743B-FCD1-4A85-822A-E0ECDDF5CC92}"/>
              </a:ext>
            </a:extLst>
          </p:cNvPr>
          <p:cNvSpPr txBox="1"/>
          <p:nvPr/>
        </p:nvSpPr>
        <p:spPr>
          <a:xfrm>
            <a:off x="10601689" y="4970937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5% - 10%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48">
            <a:extLst>
              <a:ext uri="{FF2B5EF4-FFF2-40B4-BE49-F238E27FC236}">
                <a16:creationId xmlns:a16="http://schemas.microsoft.com/office/drawing/2014/main" id="{F12DAE32-1EC1-4940-A668-03CCF6C3268C}"/>
              </a:ext>
            </a:extLst>
          </p:cNvPr>
          <p:cNvSpPr txBox="1"/>
          <p:nvPr/>
        </p:nvSpPr>
        <p:spPr>
          <a:xfrm>
            <a:off x="10601689" y="528086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10% - 20%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49">
            <a:extLst>
              <a:ext uri="{FF2B5EF4-FFF2-40B4-BE49-F238E27FC236}">
                <a16:creationId xmlns:a16="http://schemas.microsoft.com/office/drawing/2014/main" id="{635A2C42-212C-4478-AF7B-6A75B9FE8632}"/>
              </a:ext>
            </a:extLst>
          </p:cNvPr>
          <p:cNvSpPr txBox="1"/>
          <p:nvPr/>
        </p:nvSpPr>
        <p:spPr>
          <a:xfrm>
            <a:off x="10601689" y="559944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20%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Šipka doprava 29"/>
          <p:cNvSpPr/>
          <p:nvPr/>
        </p:nvSpPr>
        <p:spPr>
          <a:xfrm>
            <a:off x="4394743" y="4920982"/>
            <a:ext cx="405492" cy="93943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78972B87-A46D-43B7-A956-9DE448F30EF6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31950" y="3871942"/>
            <a:ext cx="3436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Volné kapacity JIP v % k 1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6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.3.2021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</a:t>
            </a:r>
            <a:r>
              <a:rPr kumimoji="0" lang="cs-CZ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álný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stav k danému datu)</a:t>
            </a:r>
          </a:p>
        </p:txBody>
      </p:sp>
    </p:spTree>
    <p:extLst>
      <p:ext uri="{BB962C8B-B14F-4D97-AF65-F5344CB8AC3E}">
        <p14:creationId xmlns:p14="http://schemas.microsoft.com/office/powerpoint/2010/main" val="3635332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32818" y="1"/>
            <a:ext cx="11038993" cy="896492"/>
          </a:xfrm>
        </p:spPr>
        <p:txBody>
          <a:bodyPr/>
          <a:lstStyle/>
          <a:p>
            <a:r>
              <a:rPr lang="cs-CZ" sz="2800" dirty="0"/>
              <a:t>Národní dispečink lůžkové </a:t>
            </a:r>
            <a:r>
              <a:rPr lang="cs-CZ" sz="2800" dirty="0" smtClean="0"/>
              <a:t>péče – stav k 23.3. 2021</a:t>
            </a:r>
            <a:endParaRPr lang="cs-CZ" sz="2800" dirty="0"/>
          </a:p>
        </p:txBody>
      </p:sp>
      <p:sp>
        <p:nvSpPr>
          <p:cNvPr id="3" name="TextovéPole 2"/>
          <p:cNvSpPr txBox="1"/>
          <p:nvPr/>
        </p:nvSpPr>
        <p:spPr>
          <a:xfrm>
            <a:off x="9448799" y="2400085"/>
            <a:ext cx="239406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Obsazená akutní lůžka C+ pacienty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 23.3.2021 00:12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1 799</a:t>
            </a:r>
          </a:p>
        </p:txBody>
      </p:sp>
      <p:graphicFrame>
        <p:nvGraphicFramePr>
          <p:cNvPr id="5" name="Tabulka 4"/>
          <p:cNvGraphicFramePr>
            <a:graphicFrameLocks noGrp="1"/>
          </p:cNvGraphicFramePr>
          <p:nvPr/>
        </p:nvGraphicFramePr>
        <p:xfrm>
          <a:off x="332817" y="1055712"/>
          <a:ext cx="9193567" cy="5289908"/>
        </p:xfrm>
        <a:graphic>
          <a:graphicData uri="http://schemas.openxmlformats.org/drawingml/2006/table">
            <a:tbl>
              <a:tblPr/>
              <a:tblGrid>
                <a:gridCol w="1970794">
                  <a:extLst>
                    <a:ext uri="{9D8B030D-6E8A-4147-A177-3AD203B41FA5}">
                      <a16:colId xmlns:a16="http://schemas.microsoft.com/office/drawing/2014/main" val="3705858805"/>
                    </a:ext>
                  </a:extLst>
                </a:gridCol>
                <a:gridCol w="1251298">
                  <a:extLst>
                    <a:ext uri="{9D8B030D-6E8A-4147-A177-3AD203B41FA5}">
                      <a16:colId xmlns:a16="http://schemas.microsoft.com/office/drawing/2014/main" val="552705038"/>
                    </a:ext>
                  </a:extLst>
                </a:gridCol>
                <a:gridCol w="1157451">
                  <a:extLst>
                    <a:ext uri="{9D8B030D-6E8A-4147-A177-3AD203B41FA5}">
                      <a16:colId xmlns:a16="http://schemas.microsoft.com/office/drawing/2014/main" val="4197860039"/>
                    </a:ext>
                  </a:extLst>
                </a:gridCol>
                <a:gridCol w="1112266">
                  <a:extLst>
                    <a:ext uri="{9D8B030D-6E8A-4147-A177-3AD203B41FA5}">
                      <a16:colId xmlns:a16="http://schemas.microsoft.com/office/drawing/2014/main" val="1401959838"/>
                    </a:ext>
                  </a:extLst>
                </a:gridCol>
                <a:gridCol w="1334718">
                  <a:extLst>
                    <a:ext uri="{9D8B030D-6E8A-4147-A177-3AD203B41FA5}">
                      <a16:colId xmlns:a16="http://schemas.microsoft.com/office/drawing/2014/main" val="2971116227"/>
                    </a:ext>
                  </a:extLst>
                </a:gridCol>
                <a:gridCol w="1334718">
                  <a:extLst>
                    <a:ext uri="{9D8B030D-6E8A-4147-A177-3AD203B41FA5}">
                      <a16:colId xmlns:a16="http://schemas.microsoft.com/office/drawing/2014/main" val="467833792"/>
                    </a:ext>
                  </a:extLst>
                </a:gridCol>
                <a:gridCol w="1032322">
                  <a:extLst>
                    <a:ext uri="{9D8B030D-6E8A-4147-A177-3AD203B41FA5}">
                      <a16:colId xmlns:a16="http://schemas.microsoft.com/office/drawing/2014/main" val="1156427434"/>
                    </a:ext>
                  </a:extLst>
                </a:gridCol>
              </a:tblGrid>
              <a:tr h="225184">
                <a:tc gridSpan="7">
                  <a:txBody>
                    <a:bodyPr/>
                    <a:lstStyle/>
                    <a:p>
                      <a:pPr algn="l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Přehled kapacit akutních lůžek (ARO + JIP) v ČR k 24.3. 2021, 5:30 h</a:t>
                      </a: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221099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374104"/>
                  </a:ext>
                </a:extLst>
              </a:tr>
              <a:tr h="22518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Akutní lůžka (ARO + JIP + počet plicních ventilátorů)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107730"/>
                  </a:ext>
                </a:extLst>
              </a:tr>
              <a:tr h="450367"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Celková kapacita lůžek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Volná lůžka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 Covid+ z volných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Plicních ventilátorů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Reprofilizovaná kap. plán.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Rep. kap. skutečná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17833"/>
                  </a:ext>
                </a:extLst>
              </a:tr>
              <a:tr h="20105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Hl. m. Praha 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1 175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695029"/>
                  </a:ext>
                </a:extLst>
              </a:tr>
              <a:tr h="20105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868741"/>
                  </a:ext>
                </a:extLst>
              </a:tr>
              <a:tr h="20105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171164"/>
                  </a:ext>
                </a:extLst>
              </a:tr>
              <a:tr h="20105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199277"/>
                  </a:ext>
                </a:extLst>
              </a:tr>
              <a:tr h="20105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404207"/>
                  </a:ext>
                </a:extLst>
              </a:tr>
              <a:tr h="20105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452015"/>
                  </a:ext>
                </a:extLst>
              </a:tr>
              <a:tr h="20105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176207"/>
                  </a:ext>
                </a:extLst>
              </a:tr>
              <a:tr h="20105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8C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329917"/>
                  </a:ext>
                </a:extLst>
              </a:tr>
              <a:tr h="20105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436786"/>
                  </a:ext>
                </a:extLst>
              </a:tr>
              <a:tr h="20105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752664"/>
                  </a:ext>
                </a:extLst>
              </a:tr>
              <a:tr h="20105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689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922379"/>
                  </a:ext>
                </a:extLst>
              </a:tr>
              <a:tr h="20105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65244"/>
                  </a:ext>
                </a:extLst>
              </a:tr>
              <a:tr h="20105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288921"/>
                  </a:ext>
                </a:extLst>
              </a:tr>
              <a:tr h="20909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587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8C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780280"/>
                  </a:ext>
                </a:extLst>
              </a:tr>
              <a:tr h="2332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Celkové kapacity ČR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5 079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716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549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1 627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1 024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6578075"/>
                  </a:ext>
                </a:extLst>
              </a:tr>
              <a:tr h="193014">
                <a:tc>
                  <a:txBody>
                    <a:bodyPr/>
                    <a:lstStyle/>
                    <a:p>
                      <a:pPr algn="ctr" fontAlgn="ctr"/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Zdroj: Online databáze NDLP UZIS</a:t>
                      </a: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678483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80919"/>
                  </a:ext>
                </a:extLst>
              </a:tr>
              <a:tr h="369481">
                <a:tc>
                  <a:txBody>
                    <a:bodyPr/>
                    <a:lstStyle/>
                    <a:p>
                      <a:pPr algn="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Legenda:  </a:t>
                      </a:r>
                    </a:p>
                  </a:txBody>
                  <a:tcPr marL="6782" marR="6782" marT="67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100 - 50,1 %</a:t>
                      </a:r>
                    </a:p>
                  </a:txBody>
                  <a:tcPr marL="6782" marR="6782" marT="67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50 - 30,1 %</a:t>
                      </a:r>
                    </a:p>
                  </a:txBody>
                  <a:tcPr marL="6782" marR="6782" marT="67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30 - 20,1 %</a:t>
                      </a:r>
                    </a:p>
                  </a:txBody>
                  <a:tcPr marL="6782" marR="6782" marT="67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20 - 10,1 %</a:t>
                      </a:r>
                    </a:p>
                  </a:txBody>
                  <a:tcPr marL="6782" marR="6782" marT="67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9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10 - 0 %</a:t>
                      </a:r>
                    </a:p>
                  </a:txBody>
                  <a:tcPr marL="6782" marR="6782" marT="67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volných kapacit</a:t>
                      </a:r>
                    </a:p>
                  </a:txBody>
                  <a:tcPr marL="6782" marR="6782" marT="67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0829491"/>
                  </a:ext>
                </a:extLst>
              </a:tr>
              <a:tr h="265394">
                <a:tc gridSpan="3">
                  <a:txBody>
                    <a:bodyPr/>
                    <a:lstStyle/>
                    <a:p>
                      <a:pPr algn="r" fontAlgn="b"/>
                      <a:r>
                        <a:rPr lang="pl-PL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s aktualizací starší 48 hod.: </a:t>
                      </a: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7x</a:t>
                      </a: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999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8321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60" y="103163"/>
            <a:ext cx="11537512" cy="1951268"/>
          </a:xfrm>
        </p:spPr>
        <p:txBody>
          <a:bodyPr>
            <a:normAutofit lnSpcReduction="10000"/>
          </a:bodyPr>
          <a:lstStyle/>
          <a:p>
            <a:r>
              <a:rPr lang="cs-CZ" sz="3600" b="1" dirty="0" smtClean="0"/>
              <a:t>Ve shodě s dlouhodobými predikcemi došlo </a:t>
            </a:r>
          </a:p>
          <a:p>
            <a:r>
              <a:rPr lang="cs-CZ" sz="3600" b="1" dirty="0" smtClean="0"/>
              <a:t>v 2. polovině března k poklesu počtu</a:t>
            </a:r>
          </a:p>
          <a:p>
            <a:r>
              <a:rPr lang="cs-CZ" sz="3600" b="1" dirty="0" smtClean="0"/>
              <a:t> hospitalizovaných </a:t>
            </a:r>
            <a:endParaRPr lang="cs-CZ" sz="3600" b="1" dirty="0"/>
          </a:p>
        </p:txBody>
      </p:sp>
      <p:sp>
        <p:nvSpPr>
          <p:cNvPr id="5" name="TextovéPole 4"/>
          <p:cNvSpPr txBox="1"/>
          <p:nvPr/>
        </p:nvSpPr>
        <p:spPr>
          <a:xfrm>
            <a:off x="157740" y="2905066"/>
            <a:ext cx="116193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Aktuální vývoj sleduje pokles odpovídající zpomalování šíření epidemie v populaci při reprodukčním číslu 0,90. Počty hospitalizací tak reagují se zpožděním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cca 10 dnů na změnu v populačních trendech; nadále lze předpokládat další významný pokles. Počty pacientů vyžadující intenzivní péči klesají relativně pomaleji než počty na standardním lůžku.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Šipka dolů 8"/>
          <p:cNvSpPr/>
          <p:nvPr/>
        </p:nvSpPr>
        <p:spPr>
          <a:xfrm>
            <a:off x="5221413" y="2054431"/>
            <a:ext cx="1246909" cy="523206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221413" y="6017880"/>
            <a:ext cx="1246909" cy="523206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000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843938"/>
            <a:ext cx="12048654" cy="2140532"/>
          </a:xfrm>
        </p:spPr>
        <p:txBody>
          <a:bodyPr>
            <a:normAutofit lnSpcReduction="10000"/>
          </a:bodyPr>
          <a:lstStyle/>
          <a:p>
            <a:r>
              <a:rPr lang="cs-CZ" sz="5200" b="1" dirty="0" smtClean="0"/>
              <a:t>Vývoj epidemie v populačních datech</a:t>
            </a:r>
            <a:endParaRPr lang="cs-CZ" sz="5200" b="1" dirty="0"/>
          </a:p>
          <a:p>
            <a:r>
              <a:rPr lang="cs-CZ" sz="4000" i="1" dirty="0" smtClean="0"/>
              <a:t>Modely doplněné o reálné počty zachycených případů</a:t>
            </a:r>
          </a:p>
          <a:p>
            <a:r>
              <a:rPr lang="cs-CZ" sz="4000" i="1" dirty="0" smtClean="0"/>
              <a:t>(uzavřené hodnocení k 4. 4. 2021)</a:t>
            </a:r>
            <a:endParaRPr lang="cs-CZ" sz="4000" i="1" dirty="0"/>
          </a:p>
        </p:txBody>
      </p:sp>
    </p:spTree>
    <p:extLst>
      <p:ext uri="{BB962C8B-B14F-4D97-AF65-F5344CB8AC3E}">
        <p14:creationId xmlns:p14="http://schemas.microsoft.com/office/powerpoint/2010/main" val="2229739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aoblený obdélník 5"/>
          <p:cNvSpPr/>
          <p:nvPr/>
        </p:nvSpPr>
        <p:spPr>
          <a:xfrm>
            <a:off x="308970" y="144795"/>
            <a:ext cx="10786382" cy="7423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Celkový počet </a:t>
            </a: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hospitalizací – aktuální počet léčených </a:t>
            </a:r>
            <a:endParaRPr kumimoji="0" lang="cs-CZ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0EC32A99-42BE-4940-9598-96DD1BD4CA66}"/>
              </a:ext>
            </a:extLst>
          </p:cNvPr>
          <p:cNvSpPr txBox="1"/>
          <p:nvPr/>
        </p:nvSpPr>
        <p:spPr>
          <a:xfrm>
            <a:off x="1538548" y="1254190"/>
            <a:ext cx="3537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Aktuální vývoj s doplněnými</a:t>
            </a:r>
            <a:r>
              <a:rPr kumimoji="0" lang="cs-CZ" sz="1800" b="1" i="1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daty do 4.4. 2021</a:t>
            </a:r>
            <a:endParaRPr kumimoji="0" lang="cs-CZ" sz="18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5A11BCFC-49AD-487D-BBB2-8BDDECE7C06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16200000">
            <a:off x="-1105712" y="3676712"/>
            <a:ext cx="2829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Predikovaný počet pacientů</a:t>
            </a:r>
          </a:p>
        </p:txBody>
      </p:sp>
      <p:sp>
        <p:nvSpPr>
          <p:cNvPr id="11" name="TextBox 31">
            <a:extLst>
              <a:ext uri="{FF2B5EF4-FFF2-40B4-BE49-F238E27FC236}">
                <a16:creationId xmlns:a16="http://schemas.microsoft.com/office/drawing/2014/main" id="{4EF629FA-FAD4-4ADE-A7DF-346A828B23FA}"/>
              </a:ext>
            </a:extLst>
          </p:cNvPr>
          <p:cNvSpPr txBox="1"/>
          <p:nvPr/>
        </p:nvSpPr>
        <p:spPr>
          <a:xfrm>
            <a:off x="3386035" y="6466726"/>
            <a:ext cx="81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Datum</a:t>
            </a:r>
          </a:p>
        </p:txBody>
      </p:sp>
      <p:grpSp>
        <p:nvGrpSpPr>
          <p:cNvPr id="28" name="Skupina 27">
            <a:extLst>
              <a:ext uri="{FF2B5EF4-FFF2-40B4-BE49-F238E27FC236}">
                <a16:creationId xmlns:a16="http://schemas.microsoft.com/office/drawing/2014/main" id="{4E5A0889-8AFA-4629-94B0-900D4866651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794338" y="1050626"/>
            <a:ext cx="3502394" cy="951327"/>
            <a:chOff x="6462419" y="1469144"/>
            <a:chExt cx="3502394" cy="951327"/>
          </a:xfrm>
        </p:grpSpPr>
        <p:cxnSp>
          <p:nvCxnSpPr>
            <p:cNvPr id="29" name="Straight Connector 33">
              <a:extLst>
                <a:ext uri="{FF2B5EF4-FFF2-40B4-BE49-F238E27FC236}">
                  <a16:creationId xmlns:a16="http://schemas.microsoft.com/office/drawing/2014/main" id="{0795BD6D-8565-489C-9B85-3CA018E2FF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103" y="1469144"/>
              <a:ext cx="0" cy="95132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4">
              <a:extLst>
                <a:ext uri="{FF2B5EF4-FFF2-40B4-BE49-F238E27FC236}">
                  <a16:creationId xmlns:a16="http://schemas.microsoft.com/office/drawing/2014/main" id="{2C441BBC-C381-4FA8-AF35-F6754043A87A}"/>
                </a:ext>
              </a:extLst>
            </p:cNvPr>
            <p:cNvCxnSpPr>
              <a:cxnSpLocks/>
            </p:cNvCxnSpPr>
            <p:nvPr/>
          </p:nvCxnSpPr>
          <p:spPr>
            <a:xfrm>
              <a:off x="6462419" y="1469144"/>
              <a:ext cx="350239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2" name="Chart 11">
            <a:extLst>
              <a:ext uri="{FF2B5EF4-FFF2-40B4-BE49-F238E27FC236}">
                <a16:creationId xmlns:a16="http://schemas.microsoft.com/office/drawing/2014/main" id="{981CB6A6-72A9-473F-B599-40385C7CCD96}"/>
              </a:ext>
            </a:extLst>
          </p:cNvPr>
          <p:cNvGraphicFramePr/>
          <p:nvPr>
            <p:extLst/>
          </p:nvPr>
        </p:nvGraphicFramePr>
        <p:xfrm>
          <a:off x="386622" y="1499008"/>
          <a:ext cx="11805378" cy="5001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1" name="Tabulka 2">
            <a:extLst>
              <a:ext uri="{FF2B5EF4-FFF2-40B4-BE49-F238E27FC236}">
                <a16:creationId xmlns:a16="http://schemas.microsoft.com/office/drawing/2014/main" id="{8AC5A7ED-6117-42BF-9335-E585AB18535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11890" y="1094367"/>
          <a:ext cx="5142825" cy="659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42825">
                  <a:extLst>
                    <a:ext uri="{9D8B030D-6E8A-4147-A177-3AD203B41FA5}">
                      <a16:colId xmlns:a16="http://schemas.microsoft.com/office/drawing/2014/main" val="1327487116"/>
                    </a:ext>
                  </a:extLst>
                </a:gridCol>
              </a:tblGrid>
              <a:tr h="32342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</a:rPr>
                        <a:t>Predikce počtu hospitalizovaných pacientů na základě modelů
při parametrech nemoci z období 11/2020–02/2021 pro různé scénáře</a:t>
                      </a:r>
                      <a:endParaRPr lang="cs-CZ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2228025"/>
                  </a:ext>
                </a:extLst>
              </a:tr>
              <a:tr h="11937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Aktuální volná kapacita lůžek s kyslíkem: 6 682</a:t>
                      </a:r>
                      <a:endParaRPr lang="cs-CZ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9897916"/>
                  </a:ext>
                </a:extLst>
              </a:tr>
            </a:tbl>
          </a:graphicData>
        </a:graphic>
      </p:graphicFrame>
      <p:grpSp>
        <p:nvGrpSpPr>
          <p:cNvPr id="13" name="Skupina 12">
            <a:extLst>
              <a:ext uri="{FF2B5EF4-FFF2-40B4-BE49-F238E27FC236}">
                <a16:creationId xmlns:a16="http://schemas.microsoft.com/office/drawing/2014/main" id="{62312458-65A0-441F-908E-931BC7FD4AB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0043036" y="3767843"/>
            <a:ext cx="1900937" cy="1908215"/>
            <a:chOff x="10258697" y="3526984"/>
            <a:chExt cx="1900937" cy="1908215"/>
          </a:xfrm>
        </p:grpSpPr>
        <p:cxnSp>
          <p:nvCxnSpPr>
            <p:cNvPr id="15" name="Přímá spojnice 14">
              <a:extLst>
                <a:ext uri="{FF2B5EF4-FFF2-40B4-BE49-F238E27FC236}">
                  <a16:creationId xmlns:a16="http://schemas.microsoft.com/office/drawing/2014/main" id="{AD1B3FBA-E128-4E3B-A481-9ABC867903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113572"/>
              <a:ext cx="360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Přímá spojnice 15">
              <a:extLst>
                <a:ext uri="{FF2B5EF4-FFF2-40B4-BE49-F238E27FC236}">
                  <a16:creationId xmlns:a16="http://schemas.microsoft.com/office/drawing/2014/main" id="{D47DC97C-FD01-4FD4-8BED-64EC65B6A8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328560"/>
              <a:ext cx="360000" cy="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bdélník 16">
              <a:extLst>
                <a:ext uri="{FF2B5EF4-FFF2-40B4-BE49-F238E27FC236}">
                  <a16:creationId xmlns:a16="http://schemas.microsoft.com/office/drawing/2014/main" id="{0DFC9795-934F-42BA-94E7-2B7FA4872E52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ovéPole 28">
              <a:extLst>
                <a:ext uri="{FF2B5EF4-FFF2-40B4-BE49-F238E27FC236}">
                  <a16:creationId xmlns:a16="http://schemas.microsoft.com/office/drawing/2014/main" id="{0C5C1E54-12C3-4C62-B831-4C6047793E03}"/>
                </a:ext>
              </a:extLst>
            </p:cNvPr>
            <p:cNvSpPr txBox="1"/>
            <p:nvPr/>
          </p:nvSpPr>
          <p:spPr>
            <a:xfrm>
              <a:off x="10630650" y="3526984"/>
              <a:ext cx="1528984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Reálné hodnoty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</a:t>
              </a: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 1,10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0,90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0,80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Maximální počet pacientů s COVID-19 na lůžkách za období říjen/listopad 2020</a:t>
              </a:r>
              <a:endPara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Přímá spojnice 18">
              <a:extLst>
                <a:ext uri="{FF2B5EF4-FFF2-40B4-BE49-F238E27FC236}">
                  <a16:creationId xmlns:a16="http://schemas.microsoft.com/office/drawing/2014/main" id="{8A11B017-1740-4D99-AF40-0CE45544A6AD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758537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Přímá spojnice 19">
              <a:extLst>
                <a:ext uri="{FF2B5EF4-FFF2-40B4-BE49-F238E27FC236}">
                  <a16:creationId xmlns:a16="http://schemas.microsoft.com/office/drawing/2014/main" id="{07C5A792-BEB3-40F4-98BB-7431BA7FE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543548"/>
              <a:ext cx="360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2870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Chart 11">
            <a:extLst>
              <a:ext uri="{FF2B5EF4-FFF2-40B4-BE49-F238E27FC236}">
                <a16:creationId xmlns:a16="http://schemas.microsoft.com/office/drawing/2014/main" id="{FFB92E0F-0B52-417A-BB34-405865A92B2E}"/>
              </a:ext>
            </a:extLst>
          </p:cNvPr>
          <p:cNvGraphicFramePr/>
          <p:nvPr>
            <p:extLst/>
          </p:nvPr>
        </p:nvGraphicFramePr>
        <p:xfrm>
          <a:off x="557348" y="1499008"/>
          <a:ext cx="11634651" cy="5001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Zaoblený obdélník 5"/>
          <p:cNvSpPr/>
          <p:nvPr/>
        </p:nvSpPr>
        <p:spPr>
          <a:xfrm>
            <a:off x="308970" y="144795"/>
            <a:ext cx="10786382" cy="7423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</a:t>
            </a: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pacientů vyžadujících intenzivní péči – aktuální počet případů  </a:t>
            </a:r>
            <a:endParaRPr kumimoji="0" lang="cs-CZ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4231A2FA-B47D-4C3D-8DDD-0F1ACD6C839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16200000">
            <a:off x="-1018633" y="3603526"/>
            <a:ext cx="2829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Predikovaný počet pacientů</a:t>
            </a:r>
            <a:b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vyžadujících intenzivní péči</a:t>
            </a: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EFD3DBCC-0951-4CCC-9F48-5D93B20D724A}"/>
              </a:ext>
            </a:extLst>
          </p:cNvPr>
          <p:cNvSpPr txBox="1"/>
          <p:nvPr/>
        </p:nvSpPr>
        <p:spPr>
          <a:xfrm>
            <a:off x="3541175" y="6466726"/>
            <a:ext cx="81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Datum</a:t>
            </a:r>
          </a:p>
        </p:txBody>
      </p:sp>
      <p:grpSp>
        <p:nvGrpSpPr>
          <p:cNvPr id="31" name="Skupina 30">
            <a:extLst>
              <a:ext uri="{FF2B5EF4-FFF2-40B4-BE49-F238E27FC236}">
                <a16:creationId xmlns:a16="http://schemas.microsoft.com/office/drawing/2014/main" id="{13D30170-EB7D-4726-BFFC-DB237EB9111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794338" y="1050626"/>
            <a:ext cx="3502394" cy="951327"/>
            <a:chOff x="6462419" y="1469144"/>
            <a:chExt cx="3502394" cy="951327"/>
          </a:xfrm>
        </p:grpSpPr>
        <p:cxnSp>
          <p:nvCxnSpPr>
            <p:cNvPr id="32" name="Straight Connector 33">
              <a:extLst>
                <a:ext uri="{FF2B5EF4-FFF2-40B4-BE49-F238E27FC236}">
                  <a16:creationId xmlns:a16="http://schemas.microsoft.com/office/drawing/2014/main" id="{997C5BB9-65D5-4BDD-8812-07841821F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103" y="1469144"/>
              <a:ext cx="0" cy="95132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4">
              <a:extLst>
                <a:ext uri="{FF2B5EF4-FFF2-40B4-BE49-F238E27FC236}">
                  <a16:creationId xmlns:a16="http://schemas.microsoft.com/office/drawing/2014/main" id="{B371D5FE-B20C-4D1E-B431-53320B20EE0E}"/>
                </a:ext>
              </a:extLst>
            </p:cNvPr>
            <p:cNvCxnSpPr>
              <a:cxnSpLocks/>
            </p:cNvCxnSpPr>
            <p:nvPr/>
          </p:nvCxnSpPr>
          <p:spPr>
            <a:xfrm>
              <a:off x="6462419" y="1469144"/>
              <a:ext cx="350239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4" name="Tabulka 2">
            <a:extLst>
              <a:ext uri="{FF2B5EF4-FFF2-40B4-BE49-F238E27FC236}">
                <a16:creationId xmlns:a16="http://schemas.microsoft.com/office/drawing/2014/main" id="{94B8F569-42E9-4DFC-AB13-17A08A06FC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11890" y="1094367"/>
          <a:ext cx="5142825" cy="659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42825">
                  <a:extLst>
                    <a:ext uri="{9D8B030D-6E8A-4147-A177-3AD203B41FA5}">
                      <a16:colId xmlns:a16="http://schemas.microsoft.com/office/drawing/2014/main" val="1327487116"/>
                    </a:ext>
                  </a:extLst>
                </a:gridCol>
              </a:tblGrid>
              <a:tr h="32342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</a:rPr>
                        <a:t>Predikce počtu hospitalizovaných pacientů na základě modelů 
při parametrech nemoci z období 11/2020–02/2021 pro různé scénáře</a:t>
                      </a:r>
                      <a:endParaRPr lang="cs-CZ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2228025"/>
                  </a:ext>
                </a:extLst>
              </a:tr>
              <a:tr h="11937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Aktuální volná kapacita lůžek JIP: 1 267</a:t>
                      </a:r>
                      <a:endParaRPr lang="cs-CZ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9897916"/>
                  </a:ext>
                </a:extLst>
              </a:tr>
            </a:tbl>
          </a:graphicData>
        </a:graphic>
      </p:graphicFrame>
      <p:grpSp>
        <p:nvGrpSpPr>
          <p:cNvPr id="12" name="Skupina 11">
            <a:extLst>
              <a:ext uri="{FF2B5EF4-FFF2-40B4-BE49-F238E27FC236}">
                <a16:creationId xmlns:a16="http://schemas.microsoft.com/office/drawing/2014/main" id="{2729AB25-48DA-4F5C-83BF-06265DE0AE08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0043036" y="3767843"/>
            <a:ext cx="1900937" cy="1908215"/>
            <a:chOff x="10258697" y="3526984"/>
            <a:chExt cx="1900937" cy="1908215"/>
          </a:xfrm>
        </p:grpSpPr>
        <p:cxnSp>
          <p:nvCxnSpPr>
            <p:cNvPr id="14" name="Přímá spojnice 13">
              <a:extLst>
                <a:ext uri="{FF2B5EF4-FFF2-40B4-BE49-F238E27FC236}">
                  <a16:creationId xmlns:a16="http://schemas.microsoft.com/office/drawing/2014/main" id="{6CCB9DEA-BE2F-41F2-9527-398A4AE49373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113572"/>
              <a:ext cx="360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Přímá spojnice 14">
              <a:extLst>
                <a:ext uri="{FF2B5EF4-FFF2-40B4-BE49-F238E27FC236}">
                  <a16:creationId xmlns:a16="http://schemas.microsoft.com/office/drawing/2014/main" id="{FFE45D3A-BBC3-4C2E-831C-463D264AFE07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328560"/>
              <a:ext cx="360000" cy="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bdélník 17">
              <a:extLst>
                <a:ext uri="{FF2B5EF4-FFF2-40B4-BE49-F238E27FC236}">
                  <a16:creationId xmlns:a16="http://schemas.microsoft.com/office/drawing/2014/main" id="{72072430-1052-4511-9F5F-1D559DFBC97D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ovéPole 28">
              <a:extLst>
                <a:ext uri="{FF2B5EF4-FFF2-40B4-BE49-F238E27FC236}">
                  <a16:creationId xmlns:a16="http://schemas.microsoft.com/office/drawing/2014/main" id="{59234C83-A7EB-4A39-B9AD-4DD2CF30ECF6}"/>
                </a:ext>
              </a:extLst>
            </p:cNvPr>
            <p:cNvSpPr txBox="1"/>
            <p:nvPr/>
          </p:nvSpPr>
          <p:spPr>
            <a:xfrm>
              <a:off x="10630650" y="3526984"/>
              <a:ext cx="1528984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Reálné hodnoty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</a:t>
              </a: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 1,10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0,90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0,80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Maximální počet pacientů s COVID-19 na lůžkách za období říjen/listopad 2020</a:t>
              </a:r>
              <a:endPara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" name="Přímá spojnice 19">
              <a:extLst>
                <a:ext uri="{FF2B5EF4-FFF2-40B4-BE49-F238E27FC236}">
                  <a16:creationId xmlns:a16="http://schemas.microsoft.com/office/drawing/2014/main" id="{A61BC7AB-AA91-4D6C-864A-A148C74092EF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758537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Přímá spojnice 21">
              <a:extLst>
                <a:ext uri="{FF2B5EF4-FFF2-40B4-BE49-F238E27FC236}">
                  <a16:creationId xmlns:a16="http://schemas.microsoft.com/office/drawing/2014/main" id="{302CF92A-B107-4E0F-817F-50D75780D708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543548"/>
              <a:ext cx="360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9">
            <a:extLst>
              <a:ext uri="{FF2B5EF4-FFF2-40B4-BE49-F238E27FC236}">
                <a16:creationId xmlns:a16="http://schemas.microsoft.com/office/drawing/2014/main" id="{E8ADE306-C1BE-4AC3-AF4B-59A1E72603F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070262" y="3315066"/>
            <a:ext cx="1873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Pacienti hospitalizovaní v nemocnicích regionu</a:t>
            </a:r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0EC32A99-42BE-4940-9598-96DD1BD4CA66}"/>
              </a:ext>
            </a:extLst>
          </p:cNvPr>
          <p:cNvSpPr txBox="1"/>
          <p:nvPr/>
        </p:nvSpPr>
        <p:spPr>
          <a:xfrm>
            <a:off x="1538548" y="1254190"/>
            <a:ext cx="3537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Aktuální vývoj s doplněnými</a:t>
            </a:r>
            <a:r>
              <a:rPr kumimoji="0" lang="cs-CZ" sz="1800" b="1" i="1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daty do 4.4. 2021</a:t>
            </a:r>
            <a:endParaRPr kumimoji="0" lang="cs-CZ" sz="18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491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109" y="3683584"/>
            <a:ext cx="11623781" cy="1583741"/>
          </a:xfrm>
        </p:spPr>
        <p:txBody>
          <a:bodyPr>
            <a:normAutofit fontScale="92500"/>
          </a:bodyPr>
          <a:lstStyle/>
          <a:p>
            <a:r>
              <a:rPr lang="cs-CZ" sz="5200" b="1" dirty="0"/>
              <a:t>Dlouhodobé predikce zátěže nemocnic</a:t>
            </a:r>
          </a:p>
          <a:p>
            <a:r>
              <a:rPr lang="cs-CZ" sz="3000" i="1" dirty="0" smtClean="0"/>
              <a:t>Původní scénáře </a:t>
            </a:r>
            <a:r>
              <a:rPr lang="cs-CZ" sz="3000" i="1" dirty="0"/>
              <a:t>kalkulující s rychlým efektem přijatých opatření </a:t>
            </a:r>
            <a:r>
              <a:rPr lang="cs-CZ" sz="3000" i="1" dirty="0" smtClean="0"/>
              <a:t>po </a:t>
            </a:r>
            <a:r>
              <a:rPr lang="cs-CZ" sz="3000" i="1" dirty="0"/>
              <a:t>8.3. 2021</a:t>
            </a:r>
          </a:p>
        </p:txBody>
      </p:sp>
      <p:sp>
        <p:nvSpPr>
          <p:cNvPr id="4" name="Obdélník 3"/>
          <p:cNvSpPr/>
          <p:nvPr/>
        </p:nvSpPr>
        <p:spPr>
          <a:xfrm>
            <a:off x="661166" y="5107068"/>
            <a:ext cx="108696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této variantě modelů </a:t>
            </a:r>
            <a:r>
              <a:rPr kumimoji="0" lang="cs-CZ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byla 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kalkulována silná změna v populačních trendech již od prvního týdne v březnu,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 následným pozitivním dopadem na zátěž nemocnic od cca 14.3. 2021. </a:t>
            </a:r>
            <a:r>
              <a:rPr lang="cs-CZ" dirty="0" smtClean="0">
                <a:solidFill>
                  <a:prstClr val="black"/>
                </a:solidFill>
                <a:latin typeface="Calibri" panose="020F0502020204030204"/>
              </a:rPr>
              <a:t>Kapitola hodnotí původní modely, ve kterých ještě není uvažován vliv vakcinace. 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138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véPole 18"/>
          <p:cNvSpPr txBox="1"/>
          <p:nvPr/>
        </p:nvSpPr>
        <p:spPr>
          <a:xfrm>
            <a:off x="141403" y="178376"/>
            <a:ext cx="11884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Dlouhodobější predikce vývoje zátěže nemocnic a zdravotních dopadů: modely kalkulující s rychlým efektem přijatých opatření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</a:t>
            </a: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8.3. 2021</a:t>
            </a:r>
          </a:p>
        </p:txBody>
      </p:sp>
      <p:sp>
        <p:nvSpPr>
          <p:cNvPr id="5" name="Šipka dolů 4"/>
          <p:cNvSpPr/>
          <p:nvPr/>
        </p:nvSpPr>
        <p:spPr>
          <a:xfrm>
            <a:off x="5119203" y="1823935"/>
            <a:ext cx="1640138" cy="455724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Obdélník 1"/>
          <p:cNvSpPr/>
          <p:nvPr/>
        </p:nvSpPr>
        <p:spPr>
          <a:xfrm>
            <a:off x="730220" y="2505549"/>
            <a:ext cx="10418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této variantě modelů </a:t>
            </a:r>
            <a:r>
              <a:rPr kumimoji="0" lang="cs-CZ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byl zabudován předpoklad relativně rychlé změny </a:t>
            </a:r>
            <a:r>
              <a:rPr kumimoji="0" lang="cs-CZ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populačních trendech již od počátku března, s pozitivním dopadem na zátěž nemocnic od cca 14.3. 2021. Zátěž nemocnic </a:t>
            </a:r>
            <a:r>
              <a:rPr kumimoji="0" lang="cs-CZ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kulminovala </a:t>
            </a:r>
            <a:r>
              <a:rPr kumimoji="0" lang="cs-CZ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až do poloviny března.  </a:t>
            </a:r>
          </a:p>
        </p:txBody>
      </p:sp>
      <p:sp>
        <p:nvSpPr>
          <p:cNvPr id="12" name="Šipka dolů 11"/>
          <p:cNvSpPr/>
          <p:nvPr/>
        </p:nvSpPr>
        <p:spPr>
          <a:xfrm>
            <a:off x="5119202" y="3931769"/>
            <a:ext cx="1640138" cy="455724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Obdélník 12"/>
          <p:cNvSpPr/>
          <p:nvPr/>
        </p:nvSpPr>
        <p:spPr>
          <a:xfrm>
            <a:off x="328476" y="4886432"/>
            <a:ext cx="112215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400" b="1" kern="0" dirty="0" smtClean="0">
                <a:solidFill>
                  <a:srgbClr val="C00000"/>
                </a:solidFill>
                <a:latin typeface="Calibri" panose="020F0502020204030204"/>
              </a:rPr>
              <a:t>Tyto scénáře se dle předpokladů naplnily a epidemie začala na populační úrovni významně zpomalovat již v 1. polovině března. Pozitivní dopad na zátěž nemocnic avšak nastal až po 15. březnu. </a:t>
            </a:r>
            <a:r>
              <a:rPr kumimoji="0" lang="cs-CZ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Důvodem </a:t>
            </a: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relativně dlouhodobé zátěže nemocnic je stále vysoký denní počet nově nakažených pacientů z potenciálně zranitelných skupin. </a:t>
            </a:r>
          </a:p>
        </p:txBody>
      </p:sp>
    </p:spTree>
    <p:extLst>
      <p:ext uri="{BB962C8B-B14F-4D97-AF65-F5344CB8AC3E}">
        <p14:creationId xmlns:p14="http://schemas.microsoft.com/office/powerpoint/2010/main" val="1392070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véPole 18"/>
          <p:cNvSpPr txBox="1"/>
          <p:nvPr/>
        </p:nvSpPr>
        <p:spPr>
          <a:xfrm>
            <a:off x="141403" y="178376"/>
            <a:ext cx="11884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Dlouhodobější predikce vývoje zátěže nemocnic a zdravotních dopadů: modely kalkulující s rychlým efektem přijatých opatření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</a:t>
            </a: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8.3. 2021</a:t>
            </a:r>
          </a:p>
        </p:txBody>
      </p:sp>
      <p:sp>
        <p:nvSpPr>
          <p:cNvPr id="5" name="Šipka dolů 4"/>
          <p:cNvSpPr/>
          <p:nvPr/>
        </p:nvSpPr>
        <p:spPr>
          <a:xfrm>
            <a:off x="5119203" y="1823935"/>
            <a:ext cx="1640138" cy="455724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226241" y="2550863"/>
            <a:ext cx="1982772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Nulová změna nebo rozvolnění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ovéPole 5"/>
          <p:cNvSpPr txBox="1"/>
          <p:nvPr/>
        </p:nvSpPr>
        <p:spPr>
          <a:xfrm>
            <a:off x="226241" y="4116257"/>
            <a:ext cx="1982772" cy="92333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Udržení a částečné posílení opatření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ovéPole 6"/>
          <p:cNvSpPr txBox="1"/>
          <p:nvPr/>
        </p:nvSpPr>
        <p:spPr>
          <a:xfrm>
            <a:off x="226241" y="5772182"/>
            <a:ext cx="1982772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Významné posílení opatření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ovéPole 1"/>
          <p:cNvSpPr txBox="1"/>
          <p:nvPr/>
        </p:nvSpPr>
        <p:spPr>
          <a:xfrm>
            <a:off x="2328419" y="2458530"/>
            <a:ext cx="6975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Vysoce rizikový scénář pro kontinuální nárůst celkového počtu hospitalizovaných v březnu až k hranici &gt; 14 000, přičemž na JIP reálně hrozí počet až 2 000 hospitalizací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ovéPole 7"/>
          <p:cNvSpPr txBox="1"/>
          <p:nvPr/>
        </p:nvSpPr>
        <p:spPr>
          <a:xfrm>
            <a:off x="2328419" y="4023924"/>
            <a:ext cx="6975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Kontinuální nárůst celkového počtu hospitalizovaných na počátku března až k hranici &gt; 8 000, od druhé poloviny března postupný sestup. Počty na JIP pravděpodobně překročí hranici 1 </a:t>
            </a:r>
            <a:r>
              <a:rPr kumimoji="0" lang="cs-CZ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800</a:t>
            </a: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ovéPole 8"/>
          <p:cNvSpPr txBox="1"/>
          <p:nvPr/>
        </p:nvSpPr>
        <p:spPr>
          <a:xfrm>
            <a:off x="2328419" y="5679849"/>
            <a:ext cx="6975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Pokračující nárůst celkového počtu hospitalizovaných na počátku března až k hranici &gt; 8 000, od druhé poloviny března zrychlený sestup. Počty na JIP pravděpodobně nepřekročí hranici 1 </a:t>
            </a:r>
            <a:r>
              <a:rPr kumimoji="0" lang="cs-CZ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800</a:t>
            </a: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ovéPole 2"/>
          <p:cNvSpPr txBox="1"/>
          <p:nvPr/>
        </p:nvSpPr>
        <p:spPr>
          <a:xfrm>
            <a:off x="9210675" y="2408096"/>
            <a:ext cx="2893807" cy="4247317"/>
          </a:xfrm>
          <a:prstGeom prst="rect">
            <a:avLst/>
          </a:prstGeom>
          <a:solidFill>
            <a:srgbClr val="EAEFF7"/>
          </a:solidFill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této variantě modelů </a:t>
            </a:r>
            <a:r>
              <a:rPr kumimoji="0" lang="cs-CZ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byla 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kalkulována silná změna v populačních trendech již od prvního týdne v březnu, s následným pozitivním dopadem na zátěž nemocnic od cca 14.3. 2021.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Vysoce rizikový scénář A </a:t>
            </a:r>
            <a:r>
              <a:rPr kumimoji="0" lang="cs-CZ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sloužil pouze </a:t>
            </a:r>
            <a:r>
              <a:rPr kumimoji="0" lang="cs-CZ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jako referenční modelový popis nekontrolované eskalace epidemie. Vzhledem k přijatým opatřením </a:t>
            </a:r>
            <a:r>
              <a:rPr lang="cs-CZ" i="1" dirty="0" smtClean="0">
                <a:solidFill>
                  <a:srgbClr val="FF0000"/>
                </a:solidFill>
                <a:latin typeface="Calibri" panose="020F0502020204030204"/>
              </a:rPr>
              <a:t>se </a:t>
            </a:r>
            <a:r>
              <a:rPr kumimoji="0" lang="cs-CZ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tento </a:t>
            </a:r>
            <a:r>
              <a:rPr kumimoji="0" lang="cs-CZ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</a:t>
            </a:r>
            <a:r>
              <a:rPr kumimoji="0" lang="cs-CZ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stal nereálným. 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391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0790D6-BA3F-46D0-99B1-4BDE2A0A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398973" cy="576000"/>
          </a:xfrm>
        </p:spPr>
        <p:txBody>
          <a:bodyPr/>
          <a:lstStyle/>
          <a:p>
            <a:r>
              <a:rPr lang="cs-CZ" sz="2400" dirty="0">
                <a:latin typeface="+mj-lt"/>
              </a:rPr>
              <a:t>Scénáře dlouhodobých simulací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399F9D63-C378-4018-B97A-C6FF1B38BBF2}"/>
              </a:ext>
            </a:extLst>
          </p:cNvPr>
          <p:cNvSpPr txBox="1"/>
          <p:nvPr/>
        </p:nvSpPr>
        <p:spPr>
          <a:xfrm>
            <a:off x="173293" y="1222036"/>
            <a:ext cx="386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Scénáře vývoje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69B8FCCD-AB42-495D-8900-E0EDAF4D3695}"/>
              </a:ext>
            </a:extLst>
          </p:cNvPr>
          <p:cNvSpPr txBox="1"/>
          <p:nvPr/>
        </p:nvSpPr>
        <p:spPr>
          <a:xfrm>
            <a:off x="4792918" y="669188"/>
            <a:ext cx="5457506" cy="64633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Rizikový scénář A: nekontrolované šíření nákazy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aktuálně nepravděpodobný scénář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15432FB-02C6-4A48-823E-AAFFD38F04CD}"/>
              </a:ext>
            </a:extLst>
          </p:cNvPr>
          <p:cNvSpPr txBox="1"/>
          <p:nvPr/>
        </p:nvSpPr>
        <p:spPr>
          <a:xfrm>
            <a:off x="4792918" y="1978093"/>
            <a:ext cx="5457506" cy="369332"/>
          </a:xfrm>
          <a:prstGeom prst="rect">
            <a:avLst/>
          </a:prstGeom>
          <a:solidFill>
            <a:srgbClr val="00B050"/>
          </a:solidFill>
          <a:ln>
            <a:solidFill>
              <a:srgbClr val="00CD6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C: významné posílení a akceptace opatření</a:t>
            </a:r>
          </a:p>
        </p:txBody>
      </p:sp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2FBBF0DE-751C-4A8D-9688-745F518DEA63}"/>
              </a:ext>
            </a:extLst>
          </p:cNvPr>
          <p:cNvCxnSpPr/>
          <p:nvPr/>
        </p:nvCxnSpPr>
        <p:spPr>
          <a:xfrm flipV="1">
            <a:off x="4154743" y="894742"/>
            <a:ext cx="523875" cy="569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427BD7B2-178E-45A0-B634-921C0C8A629F}"/>
              </a:ext>
            </a:extLst>
          </p:cNvPr>
          <p:cNvCxnSpPr>
            <a:cxnSpLocks/>
          </p:cNvCxnSpPr>
          <p:nvPr/>
        </p:nvCxnSpPr>
        <p:spPr>
          <a:xfrm>
            <a:off x="4154743" y="1533657"/>
            <a:ext cx="523875" cy="640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hart 4">
            <a:extLst>
              <a:ext uri="{FF2B5EF4-FFF2-40B4-BE49-F238E27FC236}">
                <a16:creationId xmlns:a16="http://schemas.microsoft.com/office/drawing/2014/main" id="{3E256F39-56D6-4974-B02C-6BB28A4AE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740589"/>
              </p:ext>
            </p:extLst>
          </p:nvPr>
        </p:nvGraphicFramePr>
        <p:xfrm>
          <a:off x="556549" y="2808238"/>
          <a:ext cx="11354940" cy="35495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6">
            <a:extLst>
              <a:ext uri="{FF2B5EF4-FFF2-40B4-BE49-F238E27FC236}">
                <a16:creationId xmlns:a16="http://schemas.microsoft.com/office/drawing/2014/main" id="{69CEF138-18A8-4271-9FEF-402DB7C25B86}"/>
              </a:ext>
            </a:extLst>
          </p:cNvPr>
          <p:cNvSpPr txBox="1"/>
          <p:nvPr/>
        </p:nvSpPr>
        <p:spPr>
          <a:xfrm rot="16200000">
            <a:off x="-1104682" y="3957632"/>
            <a:ext cx="297284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Denní počet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osob s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nově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prokázanou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nákazou COVID-19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3C9B186B-8163-428B-A364-E90D3144B57D}"/>
              </a:ext>
            </a:extLst>
          </p:cNvPr>
          <p:cNvSpPr/>
          <p:nvPr/>
        </p:nvSpPr>
        <p:spPr>
          <a:xfrm>
            <a:off x="3640751" y="2525855"/>
            <a:ext cx="237744" cy="2377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7DE1342D-EB8B-4B07-AF76-9D71853830EC}"/>
              </a:ext>
            </a:extLst>
          </p:cNvPr>
          <p:cNvSpPr txBox="1"/>
          <p:nvPr/>
        </p:nvSpPr>
        <p:spPr>
          <a:xfrm>
            <a:off x="1672572" y="2904001"/>
            <a:ext cx="4289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scénáři A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E4706C2C-C343-4CD4-BC4A-ED6979CFCE85}"/>
              </a:ext>
            </a:extLst>
          </p:cNvPr>
          <p:cNvCxnSpPr>
            <a:cxnSpLocks/>
          </p:cNvCxnSpPr>
          <p:nvPr/>
        </p:nvCxnSpPr>
        <p:spPr>
          <a:xfrm>
            <a:off x="1377827" y="3057123"/>
            <a:ext cx="2377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095375A6-BA75-44A5-A84A-36A5A097F6F7}"/>
              </a:ext>
            </a:extLst>
          </p:cNvPr>
          <p:cNvSpPr txBox="1"/>
          <p:nvPr/>
        </p:nvSpPr>
        <p:spPr>
          <a:xfrm>
            <a:off x="1672572" y="3129221"/>
            <a:ext cx="512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scénáři B</a:t>
            </a:r>
          </a:p>
        </p:txBody>
      </p:sp>
      <p:cxnSp>
        <p:nvCxnSpPr>
          <p:cNvPr id="23" name="Přímá spojnice 22">
            <a:extLst>
              <a:ext uri="{FF2B5EF4-FFF2-40B4-BE49-F238E27FC236}">
                <a16:creationId xmlns:a16="http://schemas.microsoft.com/office/drawing/2014/main" id="{AB76497E-F494-41CE-B6CE-8CEE02B36A8F}"/>
              </a:ext>
            </a:extLst>
          </p:cNvPr>
          <p:cNvCxnSpPr>
            <a:cxnSpLocks/>
          </p:cNvCxnSpPr>
          <p:nvPr/>
        </p:nvCxnSpPr>
        <p:spPr>
          <a:xfrm>
            <a:off x="1377827" y="3280430"/>
            <a:ext cx="23774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24">
            <a:extLst>
              <a:ext uri="{FF2B5EF4-FFF2-40B4-BE49-F238E27FC236}">
                <a16:creationId xmlns:a16="http://schemas.microsoft.com/office/drawing/2014/main" id="{E453CAE8-274D-40EB-837F-1DFE06B3FC2E}"/>
              </a:ext>
            </a:extLst>
          </p:cNvPr>
          <p:cNvCxnSpPr>
            <a:cxnSpLocks/>
          </p:cNvCxnSpPr>
          <p:nvPr/>
        </p:nvCxnSpPr>
        <p:spPr>
          <a:xfrm>
            <a:off x="1377827" y="3503736"/>
            <a:ext cx="237744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ovéPole 28">
            <a:extLst>
              <a:ext uri="{FF2B5EF4-FFF2-40B4-BE49-F238E27FC236}">
                <a16:creationId xmlns:a16="http://schemas.microsoft.com/office/drawing/2014/main" id="{266137AA-9182-40A3-A142-5179882050AD}"/>
              </a:ext>
            </a:extLst>
          </p:cNvPr>
          <p:cNvSpPr txBox="1"/>
          <p:nvPr/>
        </p:nvSpPr>
        <p:spPr>
          <a:xfrm>
            <a:off x="1664715" y="3354440"/>
            <a:ext cx="55133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scénáři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(scénáře B/C ze dne 5. 3. 2021)</a:t>
            </a:r>
          </a:p>
        </p:txBody>
      </p: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8EC2E5B1-B35C-4A11-BE1C-FD9BF9AC4A4C}"/>
              </a:ext>
            </a:extLst>
          </p:cNvPr>
          <p:cNvSpPr txBox="1"/>
          <p:nvPr/>
        </p:nvSpPr>
        <p:spPr>
          <a:xfrm>
            <a:off x="3937931" y="2490087"/>
            <a:ext cx="3109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z IS IN 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</a:t>
            </a:r>
            <a:r>
              <a:rPr kumimoji="0" lang="pl-PL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 uzavřenému dni 3. 4. 2021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6EEA274C-11C0-44A4-ACD0-1E27B6DF33C3}"/>
              </a:ext>
            </a:extLst>
          </p:cNvPr>
          <p:cNvSpPr/>
          <p:nvPr/>
        </p:nvSpPr>
        <p:spPr>
          <a:xfrm>
            <a:off x="19726" y="6304000"/>
            <a:ext cx="121722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Snímek prezentuje výsledky simulace prostřednictvím epidemiologického modelu SEIR, který zahrnuje vybrané předpoklady a slouží ke zkoumání dopadu změny různých parametrů epidemie. Vzhledem k neurčitostem ve struktuře modelu (například limitované znalosti o skutečné vnímavosti populace k viru a k jeho novým variantám) je nezbytné výsledky brát jako orientační, umožňující zejména celkové srovnávání jednotlivých scénářů, nikoli konkrétní předpověď pro určité období. </a:t>
            </a:r>
            <a:endParaRPr kumimoji="0" lang="cs-CZ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4064901D-9634-44BE-B1F1-F76E2972770B}"/>
              </a:ext>
            </a:extLst>
          </p:cNvPr>
          <p:cNvSpPr txBox="1"/>
          <p:nvPr/>
        </p:nvSpPr>
        <p:spPr>
          <a:xfrm>
            <a:off x="4792918" y="1458181"/>
            <a:ext cx="5457506" cy="369332"/>
          </a:xfrm>
          <a:prstGeom prst="rect">
            <a:avLst/>
          </a:prstGeom>
          <a:solidFill>
            <a:srgbClr val="305983"/>
          </a:solidFill>
          <a:ln>
            <a:solidFill>
              <a:srgbClr val="00CD6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B: udržení a částečné posílení opatření</a:t>
            </a:r>
          </a:p>
        </p:txBody>
      </p:sp>
      <p:cxnSp>
        <p:nvCxnSpPr>
          <p:cNvPr id="28" name="Přímá spojnice se šipkou 27">
            <a:extLst>
              <a:ext uri="{FF2B5EF4-FFF2-40B4-BE49-F238E27FC236}">
                <a16:creationId xmlns:a16="http://schemas.microsoft.com/office/drawing/2014/main" id="{CF077908-2778-4B42-A3BC-EE47529C7AAF}"/>
              </a:ext>
            </a:extLst>
          </p:cNvPr>
          <p:cNvCxnSpPr>
            <a:cxnSpLocks/>
          </p:cNvCxnSpPr>
          <p:nvPr/>
        </p:nvCxnSpPr>
        <p:spPr>
          <a:xfrm>
            <a:off x="4154743" y="1491889"/>
            <a:ext cx="523875" cy="142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767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9337041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Predikovaný počet </a:t>
            </a:r>
            <a:r>
              <a:rPr lang="cs-CZ" u="sng" dirty="0">
                <a:latin typeface="+mj-lt"/>
              </a:rPr>
              <a:t>aktuálně hospitalizovaných</a:t>
            </a:r>
            <a:endParaRPr lang="cs-CZ" dirty="0">
              <a:latin typeface="+mj-lt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881953E-570E-4182-9AFA-D9A699C6849D}"/>
              </a:ext>
            </a:extLst>
          </p:cNvPr>
          <p:cNvGraphicFramePr/>
          <p:nvPr>
            <p:custDataLst>
              <p:tags r:id="rId1"/>
            </p:custDataLst>
            <p:extLst/>
          </p:nvPr>
        </p:nvGraphicFramePr>
        <p:xfrm>
          <a:off x="488124" y="723656"/>
          <a:ext cx="758167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A7E4FAD-9A6D-4CCA-B14F-AA0E330C5B2E}"/>
              </a:ext>
            </a:extLst>
          </p:cNvPr>
          <p:cNvSpPr/>
          <p:nvPr/>
        </p:nvSpPr>
        <p:spPr>
          <a:xfrm>
            <a:off x="2999926" y="590503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D37DF-B158-4FF6-B3AF-9F71D8756D6C}"/>
              </a:ext>
            </a:extLst>
          </p:cNvPr>
          <p:cNvSpPr/>
          <p:nvPr/>
        </p:nvSpPr>
        <p:spPr>
          <a:xfrm rot="16200000">
            <a:off x="-1533651" y="3049018"/>
            <a:ext cx="359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aktuálně hospitalizovaných</a:t>
            </a:r>
          </a:p>
        </p:txBody>
      </p:sp>
      <p:sp>
        <p:nvSpPr>
          <p:cNvPr id="24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13190" y="6079447"/>
            <a:ext cx="818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slouží ke zkoumání dopadů změn různých parametrů epidemie. Vzhledem k objektivně daným neurčitostem ve struktuře modelu (například limitované znalosti o skutečné vnímavosti populace k viru a jeho novým variantám) je nezbytné výsledky brát jako orientační, umožňující pouze porovnání jednotlivých scénářů, nikoliv jako konkrétní předpověď pro určité období. </a:t>
            </a:r>
          </a:p>
        </p:txBody>
      </p:sp>
      <p:sp>
        <p:nvSpPr>
          <p:cNvPr id="13" name="Obdélník 34">
            <a:extLst>
              <a:ext uri="{FF2B5EF4-FFF2-40B4-BE49-F238E27FC236}">
                <a16:creationId xmlns:a16="http://schemas.microsoft.com/office/drawing/2014/main" id="{10A758A9-D40B-4B7F-8B07-A73E8D4EED72}"/>
              </a:ext>
            </a:extLst>
          </p:cNvPr>
          <p:cNvSpPr/>
          <p:nvPr/>
        </p:nvSpPr>
        <p:spPr>
          <a:xfrm>
            <a:off x="8200670" y="1001503"/>
            <a:ext cx="39995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 A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Efekt opatření od 28.12. - snížení pracovních kontaktů na 40 %, školní kontakty na 0 %, snížení jiných kontaktů na 40 %,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snížení základní reprodukce o 10%, školní kontakty na 30 % od 4.1.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25.1. - zvýšení základní reprodukce o 70 %</a:t>
            </a:r>
            <a:b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dále nekontrolovaná eskalace epidemie bez opatření (simulace šíření nakažlivějších forem viru, simulace nedodržování opatření) </a:t>
            </a:r>
          </a:p>
        </p:txBody>
      </p:sp>
      <p:sp>
        <p:nvSpPr>
          <p:cNvPr id="14" name="Obdélník 34">
            <a:extLst>
              <a:ext uri="{FF2B5EF4-FFF2-40B4-BE49-F238E27FC236}">
                <a16:creationId xmlns:a16="http://schemas.microsoft.com/office/drawing/2014/main" id="{AD3134CF-04A5-46A6-97BA-A406137FE2B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200670" y="3214181"/>
            <a:ext cx="39995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30598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 B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25.1. - zvýšení základní reprodukce o 70 % (simulace šíření nakažlivějších forem viru)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Efekt opatření od 1</a:t>
            </a: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- snížení pracovních kontaktů na 30 %, školní kontakty na 0 %, postupné snížení jiných kontaktů na 30 % s dalším efektem opatření přijatých od 1.3. </a:t>
            </a:r>
          </a:p>
        </p:txBody>
      </p:sp>
      <p:sp>
        <p:nvSpPr>
          <p:cNvPr id="15" name="Obdélník 34">
            <a:extLst>
              <a:ext uri="{FF2B5EF4-FFF2-40B4-BE49-F238E27FC236}">
                <a16:creationId xmlns:a16="http://schemas.microsoft.com/office/drawing/2014/main" id="{C639DFA8-B71E-4FE7-9F76-FA4A4241034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200670" y="5287901"/>
            <a:ext cx="39995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CD6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 C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25.1. - zvýšení základní reprodukce o 70 % (simulace zavedení emergentní mutace)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Efekt opatření od 1</a:t>
            </a: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- snížení pracovních kontaktů na 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20 %, </a:t>
            </a: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školní kontakty na 0 %, snížení jiných kontaktů na 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20 - 25% </a:t>
            </a: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 dalším efektem opatření přijatých od 1.3. 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10348107" y="775170"/>
            <a:ext cx="1515221" cy="43088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Nulová změna nebo rozvolnění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ovéPole 10"/>
          <p:cNvSpPr txBox="1"/>
          <p:nvPr/>
        </p:nvSpPr>
        <p:spPr>
          <a:xfrm>
            <a:off x="10456748" y="2998737"/>
            <a:ext cx="1515221" cy="43088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Udržení a částečné posílení opatření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ovéPole 11"/>
          <p:cNvSpPr txBox="1"/>
          <p:nvPr/>
        </p:nvSpPr>
        <p:spPr>
          <a:xfrm>
            <a:off x="10456748" y="5072457"/>
            <a:ext cx="1515221" cy="43088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Významné posílení opatření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TextovéPole 15"/>
          <p:cNvSpPr txBox="1"/>
          <p:nvPr/>
        </p:nvSpPr>
        <p:spPr>
          <a:xfrm>
            <a:off x="4866326" y="1464204"/>
            <a:ext cx="2587420" cy="43088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Nepravděpodobný scénář: nekontrolované šíření nákazy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7596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9337041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Predikovaný počet </a:t>
            </a:r>
            <a:r>
              <a:rPr lang="cs-CZ" u="sng" dirty="0">
                <a:latin typeface="+mj-lt"/>
              </a:rPr>
              <a:t>aktuálně hospitalizovaných</a:t>
            </a:r>
            <a:r>
              <a:rPr lang="en-US" u="sng" dirty="0">
                <a:latin typeface="+mj-lt"/>
              </a:rPr>
              <a:t> </a:t>
            </a:r>
            <a:r>
              <a:rPr lang="en-US" u="sng" dirty="0" err="1">
                <a:latin typeface="+mj-lt"/>
              </a:rPr>
              <a:t>na</a:t>
            </a:r>
            <a:r>
              <a:rPr lang="en-US" u="sng" dirty="0">
                <a:latin typeface="+mj-lt"/>
              </a:rPr>
              <a:t> JIP</a:t>
            </a:r>
            <a:endParaRPr lang="cs-CZ" dirty="0"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D37DF-B158-4FF6-B3AF-9F71D8756D6C}"/>
              </a:ext>
            </a:extLst>
          </p:cNvPr>
          <p:cNvSpPr/>
          <p:nvPr/>
        </p:nvSpPr>
        <p:spPr>
          <a:xfrm rot="16200000">
            <a:off x="-1924783" y="3049018"/>
            <a:ext cx="437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aktuálně hospitalizovaných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JIP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97FCDE3-750D-44E8-975C-7E77DD5F49D6}"/>
              </a:ext>
            </a:extLst>
          </p:cNvPr>
          <p:cNvGraphicFramePr/>
          <p:nvPr>
            <p:custDataLst>
              <p:tags r:id="rId1"/>
            </p:custDataLst>
            <p:extLst/>
          </p:nvPr>
        </p:nvGraphicFramePr>
        <p:xfrm>
          <a:off x="488124" y="723656"/>
          <a:ext cx="758167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80B364D7-B9DD-4ACF-A330-0F27E8BA3BF5}"/>
              </a:ext>
            </a:extLst>
          </p:cNvPr>
          <p:cNvSpPr/>
          <p:nvPr/>
        </p:nvSpPr>
        <p:spPr>
          <a:xfrm>
            <a:off x="2999926" y="590503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scénář:</a:t>
            </a:r>
          </a:p>
        </p:txBody>
      </p:sp>
      <p:sp>
        <p:nvSpPr>
          <p:cNvPr id="12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13190" y="6079447"/>
            <a:ext cx="818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slouží ke zkoumání dopadů změn různých parametrů epidemie. Vzhledem k objektivně daným neurčitostem ve struktuře modelu (například limitované znalosti o skutečné vnímavosti populace k viru a jeho novým variantám) je nezbytné výsledky brát jako orientační, umožňující pouze porovnání jednotlivých scénářů, nikoliv jako konkrétní předpověď pro určité období. </a:t>
            </a:r>
          </a:p>
        </p:txBody>
      </p:sp>
      <p:sp>
        <p:nvSpPr>
          <p:cNvPr id="13" name="Obdélník 34">
            <a:extLst>
              <a:ext uri="{FF2B5EF4-FFF2-40B4-BE49-F238E27FC236}">
                <a16:creationId xmlns:a16="http://schemas.microsoft.com/office/drawing/2014/main" id="{10A758A9-D40B-4B7F-8B07-A73E8D4EED72}"/>
              </a:ext>
            </a:extLst>
          </p:cNvPr>
          <p:cNvSpPr/>
          <p:nvPr/>
        </p:nvSpPr>
        <p:spPr>
          <a:xfrm>
            <a:off x="8200670" y="1001503"/>
            <a:ext cx="39995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 A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Efekt opatření od 28.12. - snížení pracovních kontaktů na 40 %, školní kontakty na 0 %, snížení jiných kontaktů na 40 %,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snížení základní reprodukce o 10%, školní kontakty na 30 % od 4.1.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25.1. - zvýšení základní reprodukce o 70 %</a:t>
            </a:r>
            <a:b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dále nekontrolovaná eskalace epidemie bez opatření (simulace šíření nakažlivějších forem viru, simulace nedodržování opatření) </a:t>
            </a:r>
          </a:p>
        </p:txBody>
      </p:sp>
      <p:sp>
        <p:nvSpPr>
          <p:cNvPr id="14" name="Obdélník 34">
            <a:extLst>
              <a:ext uri="{FF2B5EF4-FFF2-40B4-BE49-F238E27FC236}">
                <a16:creationId xmlns:a16="http://schemas.microsoft.com/office/drawing/2014/main" id="{AD3134CF-04A5-46A6-97BA-A406137FE2B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200670" y="3214181"/>
            <a:ext cx="39995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30598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 B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25.1. - zvýšení základní reprodukce o 70 % (simulace šíření nakažlivějších forem viru)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Efekt opatření od 1</a:t>
            </a: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- snížení pracovních kontaktů na 30 %, školní kontakty na 0 %, postupné snížení jiných kontaktů na 30 % s dalším efektem opatření přijatých od 1.3. </a:t>
            </a:r>
          </a:p>
        </p:txBody>
      </p:sp>
      <p:sp>
        <p:nvSpPr>
          <p:cNvPr id="15" name="Obdélník 34">
            <a:extLst>
              <a:ext uri="{FF2B5EF4-FFF2-40B4-BE49-F238E27FC236}">
                <a16:creationId xmlns:a16="http://schemas.microsoft.com/office/drawing/2014/main" id="{C639DFA8-B71E-4FE7-9F76-FA4A4241034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200670" y="5287901"/>
            <a:ext cx="39995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CD6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 C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25.1. - zvýšení základní reprodukce o 70 % (simulace zavedení emergentní mutace)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Efekt opatření od 1</a:t>
            </a: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- snížení pracovních kontaktů na 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20 %, </a:t>
            </a: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školní kontakty na 0 %, snížení jiných kontaktů na 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20 - 25% </a:t>
            </a: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 dalším efektem opatření přijatých od 1.3. </a:t>
            </a:r>
          </a:p>
        </p:txBody>
      </p:sp>
      <p:sp>
        <p:nvSpPr>
          <p:cNvPr id="20" name="TextovéPole 19"/>
          <p:cNvSpPr txBox="1"/>
          <p:nvPr/>
        </p:nvSpPr>
        <p:spPr>
          <a:xfrm>
            <a:off x="10348107" y="775170"/>
            <a:ext cx="1515221" cy="43088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Nulová změna nebo rozvolnění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10456748" y="2998737"/>
            <a:ext cx="1515221" cy="43088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Udržení a částečné posílení opatření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ovéPole 21"/>
          <p:cNvSpPr txBox="1"/>
          <p:nvPr/>
        </p:nvSpPr>
        <p:spPr>
          <a:xfrm>
            <a:off x="10456748" y="5072457"/>
            <a:ext cx="1515221" cy="43088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Významné posílení opatření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TextovéPole 15"/>
          <p:cNvSpPr txBox="1"/>
          <p:nvPr/>
        </p:nvSpPr>
        <p:spPr>
          <a:xfrm>
            <a:off x="4792435" y="1944494"/>
            <a:ext cx="2587420" cy="43088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Nepravděpodobný scénář: nekontrolované šíření nákazy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287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9337041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Predikovaný počet </a:t>
            </a:r>
            <a:r>
              <a:rPr lang="cs-CZ" u="sng" dirty="0">
                <a:latin typeface="+mj-lt"/>
              </a:rPr>
              <a:t>nových hospitalizačních</a:t>
            </a:r>
            <a:r>
              <a:rPr lang="cs-CZ" dirty="0">
                <a:latin typeface="+mj-lt"/>
              </a:rPr>
              <a:t> případů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D37DF-B158-4FF6-B3AF-9F71D8756D6C}"/>
              </a:ext>
            </a:extLst>
          </p:cNvPr>
          <p:cNvSpPr/>
          <p:nvPr/>
        </p:nvSpPr>
        <p:spPr>
          <a:xfrm rot="16200000">
            <a:off x="-1828607" y="3049018"/>
            <a:ext cx="418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nových hospitalizačních případů 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9979722-FAC9-406B-8A3F-5B8455800EFA}"/>
              </a:ext>
            </a:extLst>
          </p:cNvPr>
          <p:cNvGraphicFramePr/>
          <p:nvPr>
            <p:custDataLst>
              <p:tags r:id="rId1"/>
            </p:custDataLst>
            <p:extLst/>
          </p:nvPr>
        </p:nvGraphicFramePr>
        <p:xfrm>
          <a:off x="488124" y="723656"/>
          <a:ext cx="758167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993BCB8F-8668-482B-AE73-37F5C6048A3E}"/>
              </a:ext>
            </a:extLst>
          </p:cNvPr>
          <p:cNvSpPr/>
          <p:nvPr/>
        </p:nvSpPr>
        <p:spPr>
          <a:xfrm>
            <a:off x="2999926" y="590503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scénář:</a:t>
            </a:r>
          </a:p>
        </p:txBody>
      </p:sp>
      <p:sp>
        <p:nvSpPr>
          <p:cNvPr id="15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13190" y="6079447"/>
            <a:ext cx="818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slouží ke zkoumání dopadů změn různých parametrů epidemie. Vzhledem k objektivně daným neurčitostem ve struktuře modelu (například limitované znalosti o skutečné vnímavosti populace k viru a jeho novým variantám) je nezbytné výsledky brát jako orientační, umožňující pouze porovnání jednotlivých scénářů, nikoliv jako konkrétní předpověď pro určité období. </a:t>
            </a:r>
          </a:p>
        </p:txBody>
      </p:sp>
      <p:sp>
        <p:nvSpPr>
          <p:cNvPr id="16" name="Obdélník 34">
            <a:extLst>
              <a:ext uri="{FF2B5EF4-FFF2-40B4-BE49-F238E27FC236}">
                <a16:creationId xmlns:a16="http://schemas.microsoft.com/office/drawing/2014/main" id="{10A758A9-D40B-4B7F-8B07-A73E8D4EED72}"/>
              </a:ext>
            </a:extLst>
          </p:cNvPr>
          <p:cNvSpPr/>
          <p:nvPr/>
        </p:nvSpPr>
        <p:spPr>
          <a:xfrm>
            <a:off x="8200670" y="1001503"/>
            <a:ext cx="39995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 A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Efekt opatření od 28.12. - snížení pracovních kontaktů na 40 %, školní kontakty na 0 %, snížení jiných kontaktů na 40 %,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snížení základní reprodukce o 10%, školní kontakty na 30 % od 4.1.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25.1. - zvýšení základní reprodukce o 70 %</a:t>
            </a:r>
            <a:b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dále nekontrolovaná eskalace epidemie bez opatření (simulace šíření nakažlivějších forem viru, simulace nedodržování opatření) </a:t>
            </a:r>
          </a:p>
        </p:txBody>
      </p:sp>
      <p:sp>
        <p:nvSpPr>
          <p:cNvPr id="17" name="Obdélník 34">
            <a:extLst>
              <a:ext uri="{FF2B5EF4-FFF2-40B4-BE49-F238E27FC236}">
                <a16:creationId xmlns:a16="http://schemas.microsoft.com/office/drawing/2014/main" id="{AD3134CF-04A5-46A6-97BA-A406137FE2B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200670" y="3214181"/>
            <a:ext cx="39995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30598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 B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25.1. - zvýšení základní reprodukce o 70 % (simulace šíření nakažlivějších forem viru)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Efekt opatření od 1</a:t>
            </a: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- snížení pracovních kontaktů na 30 %, školní kontakty na 0 %, postupné snížení jiných kontaktů na 30 % s dalším efektem opatření přijatých od 1.3. </a:t>
            </a:r>
          </a:p>
        </p:txBody>
      </p:sp>
      <p:sp>
        <p:nvSpPr>
          <p:cNvPr id="19" name="Obdélník 34">
            <a:extLst>
              <a:ext uri="{FF2B5EF4-FFF2-40B4-BE49-F238E27FC236}">
                <a16:creationId xmlns:a16="http://schemas.microsoft.com/office/drawing/2014/main" id="{C639DFA8-B71E-4FE7-9F76-FA4A4241034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200670" y="5287901"/>
            <a:ext cx="39995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CD6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 C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25.1. - zvýšení základní reprodukce o 70 % (simulace zavedení emergentní mutace)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Efekt opatření od 1</a:t>
            </a: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- snížení pracovních kontaktů na 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20 %, </a:t>
            </a: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školní kontakty na 0 %, snížení jiných kontaktů na 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20 - 25% </a:t>
            </a: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 dalším efektem opatření přijatých od 1.3. </a:t>
            </a:r>
          </a:p>
        </p:txBody>
      </p:sp>
      <p:sp>
        <p:nvSpPr>
          <p:cNvPr id="20" name="TextovéPole 19"/>
          <p:cNvSpPr txBox="1"/>
          <p:nvPr/>
        </p:nvSpPr>
        <p:spPr>
          <a:xfrm>
            <a:off x="10348107" y="775170"/>
            <a:ext cx="1515221" cy="43088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Nulová změna nebo rozvolnění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10456748" y="2998737"/>
            <a:ext cx="1515221" cy="43088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Udržení a částečné posílení opatření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ovéPole 21"/>
          <p:cNvSpPr txBox="1"/>
          <p:nvPr/>
        </p:nvSpPr>
        <p:spPr>
          <a:xfrm>
            <a:off x="10456748" y="5072457"/>
            <a:ext cx="1515221" cy="43088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Významné posílení opatření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040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9337041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Predikovaný počet </a:t>
            </a:r>
            <a:r>
              <a:rPr lang="cs-CZ" u="sng" dirty="0">
                <a:latin typeface="+mj-lt"/>
              </a:rPr>
              <a:t>zemřelých</a:t>
            </a:r>
            <a:endParaRPr lang="cs-CZ" dirty="0"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D37DF-B158-4FF6-B3AF-9F71D8756D6C}"/>
              </a:ext>
            </a:extLst>
          </p:cNvPr>
          <p:cNvSpPr/>
          <p:nvPr/>
        </p:nvSpPr>
        <p:spPr>
          <a:xfrm rot="16200000">
            <a:off x="-712917" y="3049018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zemřelých 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AC5B2EB-297A-430D-BC3A-CC7273424F67}"/>
              </a:ext>
            </a:extLst>
          </p:cNvPr>
          <p:cNvGraphicFramePr/>
          <p:nvPr>
            <p:custDataLst>
              <p:tags r:id="rId1"/>
            </p:custDataLst>
            <p:extLst/>
          </p:nvPr>
        </p:nvGraphicFramePr>
        <p:xfrm>
          <a:off x="488124" y="723656"/>
          <a:ext cx="758167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A5F94ECE-5E3C-436E-B567-3B2634216AE7}"/>
              </a:ext>
            </a:extLst>
          </p:cNvPr>
          <p:cNvSpPr/>
          <p:nvPr/>
        </p:nvSpPr>
        <p:spPr>
          <a:xfrm>
            <a:off x="2999926" y="590503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scénář:</a:t>
            </a:r>
          </a:p>
        </p:txBody>
      </p:sp>
      <p:sp>
        <p:nvSpPr>
          <p:cNvPr id="13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190" y="6079447"/>
            <a:ext cx="818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slouží ke zkoumání dopadů změn různých parametrů epidemie. Vzhledem k objektivně daným neurčitostem ve struktuře modelu (například limitované znalosti o skutečné vnímavosti populace k viru a jeho novým variantám) je nezbytné výsledky brát jako orientační, umožňující pouze porovnání jednotlivých scénářů, nikoliv jako konkrétní předpověď pro určité období. </a:t>
            </a:r>
          </a:p>
        </p:txBody>
      </p:sp>
      <p:sp>
        <p:nvSpPr>
          <p:cNvPr id="14" name="Obdélník 34">
            <a:extLst>
              <a:ext uri="{FF2B5EF4-FFF2-40B4-BE49-F238E27FC236}">
                <a16:creationId xmlns:a16="http://schemas.microsoft.com/office/drawing/2014/main" id="{10A758A9-D40B-4B7F-8B07-A73E8D4EED72}"/>
              </a:ext>
            </a:extLst>
          </p:cNvPr>
          <p:cNvSpPr/>
          <p:nvPr/>
        </p:nvSpPr>
        <p:spPr>
          <a:xfrm>
            <a:off x="8200670" y="1001503"/>
            <a:ext cx="39995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 A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Efekt opatření od 28.12. - snížení pracovních kontaktů na 40 %, školní kontakty na 0 %, snížení jiných kontaktů na 40 %,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snížení základní reprodukce o 10%, školní kontakty na 30 % od 4.1.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25.1. - zvýšení základní reprodukce o 70 %</a:t>
            </a:r>
            <a:b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dále nekontrolovaná eskalace epidemie bez opatření (simulace šíření nakažlivějších forem viru, simulace nedodržování opatření) </a:t>
            </a:r>
          </a:p>
        </p:txBody>
      </p:sp>
      <p:sp>
        <p:nvSpPr>
          <p:cNvPr id="15" name="Obdélník 34">
            <a:extLst>
              <a:ext uri="{FF2B5EF4-FFF2-40B4-BE49-F238E27FC236}">
                <a16:creationId xmlns:a16="http://schemas.microsoft.com/office/drawing/2014/main" id="{AD3134CF-04A5-46A6-97BA-A406137FE2B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200670" y="3214181"/>
            <a:ext cx="39995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30598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 B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25.1. - zvýšení základní reprodukce o 70 % (simulace šíření nakažlivějších forem viru)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Efekt opatření od 1</a:t>
            </a: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- snížení pracovních kontaktů na 30 %, školní kontakty na 0 %, postupné snížení jiných kontaktů na 30 % s dalším efektem opatření přijatých od 1.3. </a:t>
            </a:r>
          </a:p>
        </p:txBody>
      </p:sp>
      <p:sp>
        <p:nvSpPr>
          <p:cNvPr id="19" name="Obdélník 34">
            <a:extLst>
              <a:ext uri="{FF2B5EF4-FFF2-40B4-BE49-F238E27FC236}">
                <a16:creationId xmlns:a16="http://schemas.microsoft.com/office/drawing/2014/main" id="{C639DFA8-B71E-4FE7-9F76-FA4A4241034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200670" y="5287901"/>
            <a:ext cx="39995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CD6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 C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25.1. - zvýšení základní reprodukce o 70 % (simulace zavedení emergentní mutace)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Efekt opatření od 1</a:t>
            </a: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- snížení pracovních kontaktů na 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20 %, </a:t>
            </a: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školní kontakty na 0 %, snížení jiných kontaktů na 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20 - 25% </a:t>
            </a: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 dalším efektem opatření přijatých od 1.3. </a:t>
            </a:r>
          </a:p>
        </p:txBody>
      </p:sp>
      <p:sp>
        <p:nvSpPr>
          <p:cNvPr id="20" name="TextovéPole 19"/>
          <p:cNvSpPr txBox="1"/>
          <p:nvPr/>
        </p:nvSpPr>
        <p:spPr>
          <a:xfrm>
            <a:off x="10348107" y="775170"/>
            <a:ext cx="1515221" cy="43088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Nulová změna nebo rozvolnění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10456748" y="2998737"/>
            <a:ext cx="1515221" cy="43088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Udržení a částečné posílení opatření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ovéPole 21"/>
          <p:cNvSpPr txBox="1"/>
          <p:nvPr/>
        </p:nvSpPr>
        <p:spPr>
          <a:xfrm>
            <a:off x="10456748" y="5072457"/>
            <a:ext cx="1515221" cy="43088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Významné posílení opatření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9067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/>
          <p:cNvSpPr/>
          <p:nvPr/>
        </p:nvSpPr>
        <p:spPr>
          <a:xfrm>
            <a:off x="75414" y="320512"/>
            <a:ext cx="12022318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Krátkodobé</a:t>
            </a:r>
            <a:r>
              <a:rPr kumimoji="0" lang="cs-CZ" sz="26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predikce dle modelů SIR kalibrované na počátku března 2021 pro různé scénáře vývoje. Reálná data a vývoj potvrdily rychlé zpomalování epidemie odpovídající reprodukčnímu číslu &lt; 0,85. Mezi-týdenní pokles počtu nových případů dosahuje relativní změny – 24%.  </a:t>
            </a:r>
            <a:endParaRPr kumimoji="0" lang="cs-CZ" sz="26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BE5D9B15-9A2B-4DD9-96F4-1AF57AAB9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246" y="2202485"/>
            <a:ext cx="10847093" cy="3990926"/>
          </a:xfrm>
        </p:spPr>
        <p:txBody>
          <a:bodyPr>
            <a:noAutofit/>
          </a:bodyPr>
          <a:lstStyle/>
          <a:p>
            <a:pPr algn="ctr"/>
            <a:r>
              <a:rPr lang="cs-CZ" sz="2200" b="1" dirty="0" smtClean="0">
                <a:solidFill>
                  <a:srgbClr val="00B050"/>
                </a:solidFill>
              </a:rPr>
              <a:t>Scénář </a:t>
            </a:r>
            <a:r>
              <a:rPr lang="en-US" sz="2200" b="1" dirty="0">
                <a:solidFill>
                  <a:srgbClr val="00B050"/>
                </a:solidFill>
              </a:rPr>
              <a:t>A</a:t>
            </a:r>
            <a:r>
              <a:rPr lang="cs-CZ" sz="2200" b="1" dirty="0">
                <a:solidFill>
                  <a:srgbClr val="00B050"/>
                </a:solidFill>
              </a:rPr>
              <a:t> (scénář zpomalení epidemie; předpokládané R = </a:t>
            </a:r>
            <a:r>
              <a:rPr lang="en-US" sz="2200" b="1" dirty="0">
                <a:solidFill>
                  <a:srgbClr val="00B050"/>
                </a:solidFill>
              </a:rPr>
              <a:t>0,</a:t>
            </a:r>
            <a:r>
              <a:rPr lang="cs-CZ" sz="2200" b="1" dirty="0">
                <a:solidFill>
                  <a:srgbClr val="00B050"/>
                </a:solidFill>
              </a:rPr>
              <a:t>80)</a:t>
            </a:r>
          </a:p>
          <a:p>
            <a:pPr lvl="1" algn="ctr"/>
            <a:r>
              <a:rPr lang="en-US" sz="2200" dirty="0"/>
              <a:t>dal</a:t>
            </a:r>
            <a:r>
              <a:rPr lang="cs-CZ" sz="2200" dirty="0" err="1"/>
              <a:t>ší</a:t>
            </a:r>
            <a:r>
              <a:rPr lang="cs-CZ" sz="2200" dirty="0"/>
              <a:t> výrazný dopad opatření účinných od 1. 3. </a:t>
            </a:r>
            <a:r>
              <a:rPr lang="cs-CZ" sz="2200" dirty="0" smtClean="0"/>
              <a:t>2021</a:t>
            </a:r>
            <a:endParaRPr lang="cs-CZ" sz="2200" dirty="0"/>
          </a:p>
          <a:p>
            <a:pPr algn="ctr"/>
            <a:r>
              <a:rPr lang="cs-CZ" sz="2200" b="1" dirty="0">
                <a:solidFill>
                  <a:srgbClr val="0070C0"/>
                </a:solidFill>
              </a:rPr>
              <a:t>Scénář B (scénář zpomalení epidemie; předpokládané R = 0,90)</a:t>
            </a:r>
          </a:p>
          <a:p>
            <a:pPr lvl="1" algn="ctr"/>
            <a:r>
              <a:rPr lang="cs-CZ" sz="2200" dirty="0"/>
              <a:t>další dílčí dopad opatření účinných od 1. 3. 2021</a:t>
            </a:r>
          </a:p>
          <a:p>
            <a:pPr algn="ctr"/>
            <a:r>
              <a:rPr lang="cs-CZ" sz="2200" b="1" dirty="0">
                <a:solidFill>
                  <a:srgbClr val="FFC618"/>
                </a:solidFill>
              </a:rPr>
              <a:t>Scénář C (</a:t>
            </a:r>
            <a:r>
              <a:rPr lang="en-US" sz="2200" b="1" dirty="0" err="1">
                <a:solidFill>
                  <a:srgbClr val="FFC618"/>
                </a:solidFill>
              </a:rPr>
              <a:t>rizikov</a:t>
            </a:r>
            <a:r>
              <a:rPr lang="cs-CZ" sz="2200" b="1" dirty="0">
                <a:solidFill>
                  <a:srgbClr val="FFC618"/>
                </a:solidFill>
              </a:rPr>
              <a:t>ý scénář, předpokládané R = 1,10)</a:t>
            </a:r>
          </a:p>
          <a:p>
            <a:pPr lvl="1" algn="ctr"/>
            <a:r>
              <a:rPr lang="cs-CZ" sz="2200" dirty="0"/>
              <a:t>zhoršení situace v důsledku snížení akceptace opatření populací, vlivu emergentních (mutovaných) variant SARS-CoV-2 apod. </a:t>
            </a:r>
          </a:p>
          <a:p>
            <a:pPr algn="ctr"/>
            <a:r>
              <a:rPr lang="cs-CZ" sz="2200" b="1" dirty="0">
                <a:solidFill>
                  <a:srgbClr val="FF0000"/>
                </a:solidFill>
              </a:rPr>
              <a:t>Scénář D (velmi rizikový scénář, předpokládané R = 1,15)</a:t>
            </a:r>
          </a:p>
          <a:p>
            <a:pPr lvl="1" algn="ctr"/>
            <a:r>
              <a:rPr lang="cs-CZ" sz="2200" dirty="0"/>
              <a:t>výraznější zhoršení situace v důsledku snížení akceptace opatření populací, vlivu emergentních (mutovaných) variant SARS-CoV-2 apod.</a:t>
            </a:r>
          </a:p>
        </p:txBody>
      </p:sp>
      <p:sp>
        <p:nvSpPr>
          <p:cNvPr id="4" name="Šipka dolů 3"/>
          <p:cNvSpPr/>
          <p:nvPr/>
        </p:nvSpPr>
        <p:spPr>
          <a:xfrm>
            <a:off x="5599522" y="6071528"/>
            <a:ext cx="1159497" cy="4235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4669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véPole 18"/>
          <p:cNvSpPr txBox="1"/>
          <p:nvPr/>
        </p:nvSpPr>
        <p:spPr>
          <a:xfrm>
            <a:off x="375367" y="219993"/>
            <a:ext cx="114346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Modelová predikce pro další brždění epidemie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při pokračování opatření v současném rozsahu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Epidemie na populační úrovni po 10.3. jednoznačně </a:t>
            </a:r>
            <a:r>
              <a:rPr kumimoji="0" lang="cs-CZ" sz="2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zpomalila </a:t>
            </a:r>
            <a:r>
              <a:rPr kumimoji="0" lang="cs-CZ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virová nálož začala klesat. Aktuální hodnota reprodukčního čísla je </a:t>
            </a:r>
            <a:r>
              <a:rPr lang="cs-CZ" sz="2600" kern="0" dirty="0" smtClean="0">
                <a:solidFill>
                  <a:prstClr val="black"/>
                </a:solidFill>
                <a:latin typeface="Calibri" panose="020F0502020204030204"/>
              </a:rPr>
              <a:t>&lt; </a:t>
            </a:r>
            <a:r>
              <a:rPr kumimoji="0" lang="cs-CZ" sz="2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0,85. </a:t>
            </a:r>
            <a:r>
              <a:rPr kumimoji="0" lang="cs-CZ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Jde o vývoj pozitivní, avšak stále se pohybující ve vysokých počtech denně potvrzovaných nákaz, a to zejména u potenciálně zranitelných osob, seniorů, chronicky nemocných, apod. Existují </a:t>
            </a:r>
            <a:r>
              <a:rPr kumimoji="0" lang="cs-CZ" sz="2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rozdíly </a:t>
            </a:r>
            <a:r>
              <a:rPr kumimoji="0" lang="cs-CZ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mezi regiony, epidemie na východě republiky stále ještě vrcholí, i když v méně rizikových hodnotách než tomu bylo na západě a severu Čech. </a:t>
            </a:r>
            <a:endParaRPr kumimoji="0" lang="cs-CZ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161773" y="4190311"/>
            <a:ext cx="1950226" cy="482989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Obdélník 1"/>
          <p:cNvSpPr/>
          <p:nvPr/>
        </p:nvSpPr>
        <p:spPr>
          <a:xfrm>
            <a:off x="716800" y="4740947"/>
            <a:ext cx="108401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Pokud má dojít k podstatnému poklesu zátěže nemocnic, je nutné pokračovat v současných opatřeních minimálně do poloviny dubna. Úbytek počtu hospitalizací bude do konce března pozvolný, potom pravděpodobně zrychlí i vlivem pokračujícího očkování </a:t>
            </a:r>
            <a:r>
              <a:rPr kumimoji="0" lang="cs-CZ" sz="24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seniorních</a:t>
            </a: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kategorií pacientů. </a:t>
            </a:r>
            <a:endParaRPr kumimoji="0" lang="cs-CZ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551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rázek 18">
            <a:extLst>
              <a:ext uri="{FF2B5EF4-FFF2-40B4-BE49-F238E27FC236}">
                <a16:creationId xmlns:a16="http://schemas.microsoft.com/office/drawing/2014/main" id="{91EE3E24-5E10-4126-BCCC-724E3D7A8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95" y="1525643"/>
            <a:ext cx="7250497" cy="3240000"/>
          </a:xfrm>
          <a:prstGeom prst="rect">
            <a:avLst/>
          </a:prstGeom>
        </p:spPr>
      </p:pic>
      <p:sp>
        <p:nvSpPr>
          <p:cNvPr id="24" name="TextovéPole 23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1400971" y="422928"/>
            <a:ext cx="9229366" cy="492443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SEIR model: udržení stávajícího trendu v brždění epidemie</a:t>
            </a:r>
          </a:p>
        </p:txBody>
      </p:sp>
      <p:sp>
        <p:nvSpPr>
          <p:cNvPr id="23" name="TextovéPole 12">
            <a:extLst>
              <a:ext uri="{FF2B5EF4-FFF2-40B4-BE49-F238E27FC236}">
                <a16:creationId xmlns:a16="http://schemas.microsoft.com/office/drawing/2014/main" id="{9119B67F-49E4-4A7A-BA36-DAE66AAD4855}"/>
              </a:ext>
            </a:extLst>
          </p:cNvPr>
          <p:cNvSpPr txBox="1"/>
          <p:nvPr/>
        </p:nvSpPr>
        <p:spPr>
          <a:xfrm rot="16200000">
            <a:off x="-823009" y="3093360"/>
            <a:ext cx="303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Nové případy onemocnění za den</a:t>
            </a:r>
          </a:p>
        </p:txBody>
      </p:sp>
      <p:sp>
        <p:nvSpPr>
          <p:cNvPr id="30" name="TextovéPole 25">
            <a:extLst>
              <a:ext uri="{FF2B5EF4-FFF2-40B4-BE49-F238E27FC236}">
                <a16:creationId xmlns:a16="http://schemas.microsoft.com/office/drawing/2014/main" id="{65FFF22E-E755-4AB1-9AFC-9DBD69DD7F82}"/>
              </a:ext>
            </a:extLst>
          </p:cNvPr>
          <p:cNvSpPr txBox="1"/>
          <p:nvPr/>
        </p:nvSpPr>
        <p:spPr>
          <a:xfrm>
            <a:off x="846581" y="1841326"/>
            <a:ext cx="552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bez periodicity v rámci týdne, odpovídá cca týdenním klouzavým průměrům</a:t>
            </a:r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1C4F1DEC-CA3B-4E8E-8A7E-D9123A0B7B2C}"/>
              </a:ext>
            </a:extLst>
          </p:cNvPr>
          <p:cNvSpPr/>
          <p:nvPr/>
        </p:nvSpPr>
        <p:spPr>
          <a:xfrm>
            <a:off x="8340641" y="1532028"/>
            <a:ext cx="381118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opatření od 28.12.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40 %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40 %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základní reprodukce o 10%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30 % od 4.1.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25.1.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základní reprodukce o 70 %</a:t>
            </a:r>
            <a:b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(simulace šíření nakažlivějších forem viru, simulace nedodržování opatření)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Pokračující efekt opatření</a:t>
            </a:r>
            <a:endParaRPr kumimoji="0" lang="cs-CZ" sz="1600" b="1" i="0" u="sng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</a:t>
            </a: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20 %</a:t>
            </a:r>
            <a:endParaRPr kumimoji="0" lang="en-US" sz="1600" b="1" i="0" u="sng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</a:t>
            </a: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20 - 25 %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uvedeny podíly normálních kontaktů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0F1B0D8B-D2F4-4533-8528-E8DD2C61DC04}"/>
              </a:ext>
            </a:extLst>
          </p:cNvPr>
          <p:cNvCxnSpPr/>
          <p:nvPr/>
        </p:nvCxnSpPr>
        <p:spPr>
          <a:xfrm>
            <a:off x="5672750" y="1532028"/>
            <a:ext cx="496389" cy="17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véPole 24">
            <a:extLst>
              <a:ext uri="{FF2B5EF4-FFF2-40B4-BE49-F238E27FC236}">
                <a16:creationId xmlns:a16="http://schemas.microsoft.com/office/drawing/2014/main" id="{D23E56DB-DDE0-4AA6-BB35-813E6B878D6D}"/>
              </a:ext>
            </a:extLst>
          </p:cNvPr>
          <p:cNvSpPr txBox="1"/>
          <p:nvPr/>
        </p:nvSpPr>
        <p:spPr>
          <a:xfrm>
            <a:off x="6203973" y="1369564"/>
            <a:ext cx="2010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Predikce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42BED43F-A47C-4D3B-9F87-076250E20B18}"/>
              </a:ext>
            </a:extLst>
          </p:cNvPr>
          <p:cNvSpPr txBox="1"/>
          <p:nvPr/>
        </p:nvSpPr>
        <p:spPr>
          <a:xfrm>
            <a:off x="1400971" y="1197205"/>
            <a:ext cx="3609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oranžově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dosud pozorovaná data,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 klouzavý průměr, časové </a:t>
            </a:r>
            <a:r>
              <a:rPr kumimoji="0" lang="cs-CZ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zpoždění k hlášení 4 dny</a:t>
            </a:r>
            <a:endParaRPr kumimoji="0" lang="cs-CZ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C11F9500-ED81-45FD-AF3C-90840EEBF1C3}"/>
              </a:ext>
            </a:extLst>
          </p:cNvPr>
          <p:cNvSpPr txBox="1"/>
          <p:nvPr/>
        </p:nvSpPr>
        <p:spPr>
          <a:xfrm>
            <a:off x="169916" y="5870196"/>
            <a:ext cx="803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 SEIR, který zahrnuje vybrané předpoklady a slouží ke zkoumání dopadu změny různých parametrů epidemie. Vzhledem k neurčitostem ve struktuře modelu (například limitované znalosti o skutečné vnímavosti populace k viru a k jeho novým variantám) je nezbytné výsledky brát jako orientační, umožňující zejména celkové srovnávání jednotlivých scénářů, nikoli konkrétní předpověď pro určité období. </a:t>
            </a:r>
          </a:p>
        </p:txBody>
      </p:sp>
      <p:graphicFrame>
        <p:nvGraphicFramePr>
          <p:cNvPr id="15" name="Tabulka 10">
            <a:extLst>
              <a:ext uri="{FF2B5EF4-FFF2-40B4-BE49-F238E27FC236}">
                <a16:creationId xmlns:a16="http://schemas.microsoft.com/office/drawing/2014/main" id="{4980723B-CE17-4BB1-95EB-C838B644D0EE}"/>
              </a:ext>
            </a:extLst>
          </p:cNvPr>
          <p:cNvGraphicFramePr>
            <a:graphicFrameLocks noGrp="1"/>
          </p:cNvGraphicFramePr>
          <p:nvPr/>
        </p:nvGraphicFramePr>
        <p:xfrm>
          <a:off x="200608" y="4765643"/>
          <a:ext cx="7834442" cy="830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452">
                  <a:extLst>
                    <a:ext uri="{9D8B030D-6E8A-4147-A177-3AD203B41FA5}">
                      <a16:colId xmlns:a16="http://schemas.microsoft.com/office/drawing/2014/main" val="2668584180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1448076295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522117172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81022479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900389438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4186132309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3382968639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3321566055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1650665797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2879972236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1194269133"/>
                    </a:ext>
                  </a:extLst>
                </a:gridCol>
              </a:tblGrid>
              <a:tr h="275016">
                <a:tc>
                  <a:txBody>
                    <a:bodyPr/>
                    <a:lstStyle/>
                    <a:p>
                      <a:pPr algn="ctr" fontAlgn="b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červenec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srpen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leden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únor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březen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duben</a:t>
                      </a:r>
                      <a:endParaRPr lang="cs-CZ" sz="12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861870"/>
                  </a:ext>
                </a:extLst>
              </a:tr>
              <a:tr h="280371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Nově za měsíc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950241"/>
                  </a:ext>
                </a:extLst>
              </a:tr>
              <a:tr h="275016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Kumulativně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1 020 000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1 301 000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1 621 000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1 784 000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020435"/>
                  </a:ext>
                </a:extLst>
              </a:tr>
            </a:tbl>
          </a:graphicData>
        </a:graphic>
      </p:graphicFrame>
      <p:sp>
        <p:nvSpPr>
          <p:cNvPr id="2" name="TextovéPole 1"/>
          <p:cNvSpPr txBox="1"/>
          <p:nvPr/>
        </p:nvSpPr>
        <p:spPr>
          <a:xfrm>
            <a:off x="2023210" y="2534268"/>
            <a:ext cx="4347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Zavedená opatření jsou funkční a populační vývoj epidemie významně zpomaluje</a:t>
            </a:r>
          </a:p>
        </p:txBody>
      </p:sp>
      <p:cxnSp>
        <p:nvCxnSpPr>
          <p:cNvPr id="5" name="Přímá spojnice se šipkou 4"/>
          <p:cNvCxnSpPr/>
          <p:nvPr/>
        </p:nvCxnSpPr>
        <p:spPr>
          <a:xfrm>
            <a:off x="5920944" y="3015642"/>
            <a:ext cx="515333" cy="4946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901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véPole 18"/>
          <p:cNvSpPr txBox="1"/>
          <p:nvPr/>
        </p:nvSpPr>
        <p:spPr>
          <a:xfrm>
            <a:off x="267855" y="219993"/>
            <a:ext cx="1154213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 přes pozitivní trendy a populační brždění epidemie po 8.3. 2021 stále v nejvíce zatížených okresech a regionech ČR přetrvávají velmi rizikové hodnoty klíčových indikátorů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Nejvíce zatížené okresy registrují 14denní počty nově potvrzených případů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hodnotách významně vyšších než </a:t>
            </a:r>
            <a:r>
              <a:rPr kumimoji="0" lang="cs-CZ" sz="2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</a:t>
            </a:r>
            <a:r>
              <a:rPr kumimoji="0" lang="cs-CZ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000 / 100 tis. obyv. Relativní pozitivita klinicky a diagnosticky indikovaných testů v těchto lokalitách stále přesahuje 40%. Vysoká celková incidence je doprovázena vysokým počtem nově nakažených seniorů ve věkových třídách 65+ a 75+, což generuje nadprůměrnou zátěž nemocnic. </a:t>
            </a:r>
            <a:endParaRPr kumimoji="0" lang="cs-CZ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161773" y="4190311"/>
            <a:ext cx="1950226" cy="482989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Obdélník 1"/>
          <p:cNvSpPr/>
          <p:nvPr/>
        </p:nvSpPr>
        <p:spPr>
          <a:xfrm>
            <a:off x="716800" y="4704078"/>
            <a:ext cx="108401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Ačkoli tedy celkové populační trendy svědčí o brždění epidemie, stále registrujeme vysoký počet oblastí s velmi rizikovými hodnotami významných indikátorů. Neopatrné uvolnění přijatých opatření by mohlo vést k velmi rychlé opakované eskalaci rizikového šíření nákazy. </a:t>
            </a:r>
            <a:endParaRPr kumimoji="0" lang="cs-CZ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161773" y="6304516"/>
            <a:ext cx="1950226" cy="482989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167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11442708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Nejvíce zatížené okresy dle nových případů za 14 dní na 100 000 obyvatel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9BC17B0-C8F5-41C1-9847-DD0FB903D5E5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/>
          </p:nvPr>
        </p:nvGraphicFramePr>
        <p:xfrm>
          <a:off x="30997" y="1514354"/>
          <a:ext cx="12060756" cy="5355633"/>
        </p:xfrm>
        <a:graphic>
          <a:graphicData uri="http://schemas.openxmlformats.org/drawingml/2006/table">
            <a:tbl>
              <a:tblPr/>
              <a:tblGrid>
                <a:gridCol w="3796932">
                  <a:extLst>
                    <a:ext uri="{9D8B030D-6E8A-4147-A177-3AD203B41FA5}">
                      <a16:colId xmlns:a16="http://schemas.microsoft.com/office/drawing/2014/main" val="2261931760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3118314659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3337288906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1115339334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3340841201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312716306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1246735359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1472909798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2276695565"/>
                    </a:ext>
                  </a:extLst>
                </a:gridCol>
              </a:tblGrid>
              <a:tr h="278056"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Ukazatel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Česká Lípa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Jindřichův Hradec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Děčín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Mladá Boleslav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Chrudim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Litoměřice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Pelhřimov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350231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za 7 dní na 100 000 obyvatel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610.8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566.8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632.2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542.3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557.7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584.1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540.7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9947600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Nové případy za 14 dní na 100 000 obyvatel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1494.7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1443.3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1428.9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1360.8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1322.2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1264.7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1255.1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1240.6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226961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Nové případy 65+ za 7 dní na 100 000 obyvatel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528.4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412.7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499.7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475.2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313.6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958697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Nové případy 65+ za 14 dní na 100 000 obyvatel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1249.2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1225.7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1111.8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1017.0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1069.4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1042.6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774.4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989335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Aktuálně hospitalizovaní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826891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Aktuálně hospitalizovaní na JIP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115214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za 7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749760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za 14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976144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JIP za 7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9541588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JIP za 14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028875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Počet úmrtí za 7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252463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Počet úmrtí za 14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523000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Počet testů za 7 dní s diagnostickou indikací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664.1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483.0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511.0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662.8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462.8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720.8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284968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Počet testů za 7 dní s epidemiologickou indikací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1523.7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1592.2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1948.4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968.1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1805.7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1571.8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1145.2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062139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Počet testů za 7 dní s preventivní indikací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7822.8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8926.9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8134.8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5170.9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9884.7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6383.5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6477.9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6005.4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250697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Relativní pozitivita testů s </a:t>
                      </a:r>
                      <a:r>
                        <a:rPr lang="cs-CZ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diagn</a:t>
                      </a:r>
                      <a:r>
                        <a:rPr lang="cs-CZ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. indikací za 7 dní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431147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Relativní pozitivita testů s epidemiologickou indikací za 7 dní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7100007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Relativní pozitivita testů s preventivní indikací za 7 dní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2994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2D96FE6-536C-4631-B0D7-337D6BC1CD7D}"/>
              </a:ext>
            </a:extLst>
          </p:cNvPr>
          <p:cNvSpPr/>
          <p:nvPr/>
        </p:nvSpPr>
        <p:spPr>
          <a:xfrm>
            <a:off x="2601284" y="753610"/>
            <a:ext cx="615462" cy="202223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5C294-81E0-427F-B8B2-D281ED0E6D9A}"/>
              </a:ext>
            </a:extLst>
          </p:cNvPr>
          <p:cNvSpPr txBox="1"/>
          <p:nvPr/>
        </p:nvSpPr>
        <p:spPr>
          <a:xfrm>
            <a:off x="3216746" y="709728"/>
            <a:ext cx="6205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16 nejvíce zatížených okresů dle nových případů za 14 dní na 100 000 obyvatel 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ABEA3F93-9C7E-4145-8B34-36C447615F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" r="8269"/>
          <a:stretch/>
        </p:blipFill>
        <p:spPr>
          <a:xfrm>
            <a:off x="169705" y="709727"/>
            <a:ext cx="1747018" cy="110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25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11442708" cy="576000"/>
          </a:xfrm>
        </p:spPr>
        <p:txBody>
          <a:bodyPr/>
          <a:lstStyle/>
          <a:p>
            <a:r>
              <a:rPr lang="cs-CZ" dirty="0"/>
              <a:t>Nejvíce zatížené okresy </a:t>
            </a:r>
            <a:r>
              <a:rPr lang="cs-CZ" dirty="0">
                <a:latin typeface="+mj-lt"/>
              </a:rPr>
              <a:t>dle nových případů za 14 dní na 100 000 obyvatel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9BC17B0-C8F5-41C1-9847-DD0FB903D5E5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/>
          </p:nvPr>
        </p:nvGraphicFramePr>
        <p:xfrm>
          <a:off x="30997" y="1514354"/>
          <a:ext cx="12060756" cy="5355633"/>
        </p:xfrm>
        <a:graphic>
          <a:graphicData uri="http://schemas.openxmlformats.org/drawingml/2006/table">
            <a:tbl>
              <a:tblPr/>
              <a:tblGrid>
                <a:gridCol w="3796932">
                  <a:extLst>
                    <a:ext uri="{9D8B030D-6E8A-4147-A177-3AD203B41FA5}">
                      <a16:colId xmlns:a16="http://schemas.microsoft.com/office/drawing/2014/main" val="2261931760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3118314659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3337288906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1115339334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3340841201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312716306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1246735359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1472909798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2276695565"/>
                    </a:ext>
                  </a:extLst>
                </a:gridCol>
              </a:tblGrid>
              <a:tr h="278056"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Ukazatel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Beroun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Tábor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České Budějovice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Písek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Kolín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Jihlava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Český Krumlov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Ústí nad Labem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350231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za 7 dní na 100 000 obyvatel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528.3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567.1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490.6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9947600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za 14 dní na 100 000 obyvatel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1232.9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1213.5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1165.0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1139.1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1138.8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1124.2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1112.0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226961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65+ za 7 dní na 100 000 obyvatel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445.8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337.5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482.4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958697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65+ za 14 dní na 100 000 obyvatel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1034.6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793.6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888.4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953.0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989335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Aktuálně hospitalizovaní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826891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Aktuálně hospitalizovaní na JIP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115214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Nově hospitalizovaní za 7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749760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Nově hospitalizovaní za 14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976144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Nově hospitalizovaní na JIP za 7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9541588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Nově hospitalizovaní na JIP za 14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028875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úmrtí za 7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252463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úmrtí za 14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523000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testů za 7 dní s diagnostickou indikací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869.4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710.6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514.1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441.4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945.2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619.2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284968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testů za 7 dní s epidemiologickou indikací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1306.6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1506.9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990.8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1114.7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1606.9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1521.6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1998.5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062139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testů za 7 dní s preventivní indikací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8168.7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8064.7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6989.7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7512.5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7456.4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8352.7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7487.5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8382.9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250697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Relativní pozitivita testů s diagnostickou indikací za 7 dní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431147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Relativní pozitivita testů s epidemiologickou indikací za 7 dní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7100007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Relativní pozitivita testů s preventivní indikací za 7 dní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2994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2D96FE6-536C-4631-B0D7-337D6BC1CD7D}"/>
              </a:ext>
            </a:extLst>
          </p:cNvPr>
          <p:cNvSpPr/>
          <p:nvPr/>
        </p:nvSpPr>
        <p:spPr>
          <a:xfrm>
            <a:off x="2601284" y="753610"/>
            <a:ext cx="615462" cy="202223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5C294-81E0-427F-B8B2-D281ED0E6D9A}"/>
              </a:ext>
            </a:extLst>
          </p:cNvPr>
          <p:cNvSpPr txBox="1"/>
          <p:nvPr/>
        </p:nvSpPr>
        <p:spPr>
          <a:xfrm>
            <a:off x="3216746" y="709728"/>
            <a:ext cx="6205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16 nejvíce zatížených okresů dle nových případů za 14 dní na 100 000 obyvatel 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FFE04A84-10CE-449F-8D1D-D03367BA020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" r="8269"/>
          <a:stretch/>
        </p:blipFill>
        <p:spPr>
          <a:xfrm>
            <a:off x="169705" y="709727"/>
            <a:ext cx="1747018" cy="110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57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Map&#10;&#10;Description automatically generated">
            <a:extLst>
              <a:ext uri="{FF2B5EF4-FFF2-40B4-BE49-F238E27FC236}">
                <a16:creationId xmlns:a16="http://schemas.microsoft.com/office/drawing/2014/main" id="{150979D6-F17A-4225-BE63-B5B0F9AA83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5"/>
          <a:stretch/>
        </p:blipFill>
        <p:spPr>
          <a:xfrm>
            <a:off x="299852" y="1060049"/>
            <a:ext cx="3499468" cy="2144763"/>
          </a:xfrm>
          <a:prstGeom prst="rect">
            <a:avLst/>
          </a:prstGeom>
        </p:spPr>
      </p:pic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14 denní počet nových případů (na 100 000 obyv.)</a:t>
            </a:r>
            <a:r>
              <a:rPr lang="en-US" dirty="0"/>
              <a:t> v ORP</a:t>
            </a:r>
            <a:endParaRPr lang="cs-CZ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/>
        </p:nvSpPr>
        <p:spPr>
          <a:xfrm>
            <a:off x="10509040" y="4183455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10509040" y="4492181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10509040" y="4800907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10509040" y="5109633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10509040" y="5418359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/>
        </p:nvSpPr>
        <p:spPr>
          <a:xfrm>
            <a:off x="10748797" y="4088789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/>
        </p:nvSpPr>
        <p:spPr>
          <a:xfrm>
            <a:off x="10748797" y="4400079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/>
        </p:nvSpPr>
        <p:spPr>
          <a:xfrm>
            <a:off x="10748797" y="4711369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/>
        </p:nvSpPr>
        <p:spPr>
          <a:xfrm>
            <a:off x="10748797" y="5022659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/>
        </p:nvSpPr>
        <p:spPr>
          <a:xfrm>
            <a:off x="10748797" y="5333949"/>
            <a:ext cx="1439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1 100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10509040" y="5727084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10509040" y="6035808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/>
        </p:nvSpPr>
        <p:spPr>
          <a:xfrm>
            <a:off x="10748797" y="5645239"/>
            <a:ext cx="1439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1 100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2 0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/>
        </p:nvSpPr>
        <p:spPr>
          <a:xfrm>
            <a:off x="10748797" y="5956531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2 0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29">
            <a:extLst>
              <a:ext uri="{FF2B5EF4-FFF2-40B4-BE49-F238E27FC236}">
                <a16:creationId xmlns:a16="http://schemas.microsoft.com/office/drawing/2014/main" id="{1907CFD2-3ACF-4FB2-8859-B21D109FB07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89860" y="741839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8.2.2021</a:t>
            </a:r>
          </a:p>
        </p:txBody>
      </p:sp>
      <p:sp>
        <p:nvSpPr>
          <p:cNvPr id="23" name="TextBox 29">
            <a:extLst>
              <a:ext uri="{FF2B5EF4-FFF2-40B4-BE49-F238E27FC236}">
                <a16:creationId xmlns:a16="http://schemas.microsoft.com/office/drawing/2014/main" id="{DF80813F-2BA1-459E-A80E-E647301050E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374853" y="715164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7.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pic>
        <p:nvPicPr>
          <p:cNvPr id="21" name="Picture 20" descr="Map&#10;&#10;Description automatically generated">
            <a:extLst>
              <a:ext uri="{FF2B5EF4-FFF2-40B4-BE49-F238E27FC236}">
                <a16:creationId xmlns:a16="http://schemas.microsoft.com/office/drawing/2014/main" id="{0398DECE-C66B-482B-903C-0526E4051B8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r="10441"/>
          <a:stretch/>
        </p:blipFill>
        <p:spPr>
          <a:xfrm>
            <a:off x="4292092" y="1041565"/>
            <a:ext cx="3445242" cy="2163247"/>
          </a:xfrm>
          <a:prstGeom prst="rect">
            <a:avLst/>
          </a:prstGeom>
        </p:spPr>
      </p:pic>
      <p:sp>
        <p:nvSpPr>
          <p:cNvPr id="26" name="TextBox 29">
            <a:extLst>
              <a:ext uri="{FF2B5EF4-FFF2-40B4-BE49-F238E27FC236}">
                <a16:creationId xmlns:a16="http://schemas.microsoft.com/office/drawing/2014/main" id="{41BD496B-B1DB-4783-B62F-771740941BE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346104" y="702155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14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5B3EE2D7-EB23-4DEE-83CA-8A4E8E8A252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4" r="5697"/>
          <a:stretch/>
        </p:blipFill>
        <p:spPr>
          <a:xfrm>
            <a:off x="8426984" y="1102265"/>
            <a:ext cx="3590109" cy="2219277"/>
          </a:xfrm>
          <a:prstGeom prst="rect">
            <a:avLst/>
          </a:prstGeom>
        </p:spPr>
      </p:pic>
      <p:sp>
        <p:nvSpPr>
          <p:cNvPr id="27" name="TextBox 29">
            <a:extLst>
              <a:ext uri="{FF2B5EF4-FFF2-40B4-BE49-F238E27FC236}">
                <a16:creationId xmlns:a16="http://schemas.microsoft.com/office/drawing/2014/main" id="{8D218328-959B-4FCE-9A2C-25A0B5849BB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89860" y="3779574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pic>
        <p:nvPicPr>
          <p:cNvPr id="25" name="Picture 24" descr="Map&#10;&#10;Description automatically generated">
            <a:extLst>
              <a:ext uri="{FF2B5EF4-FFF2-40B4-BE49-F238E27FC236}">
                <a16:creationId xmlns:a16="http://schemas.microsoft.com/office/drawing/2014/main" id="{65D8BFE4-97FB-4DDA-BC75-CD26CCB79C3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" r="7615"/>
          <a:stretch/>
        </p:blipFill>
        <p:spPr>
          <a:xfrm>
            <a:off x="481603" y="4159874"/>
            <a:ext cx="3484517" cy="2160000"/>
          </a:xfrm>
          <a:prstGeom prst="rect">
            <a:avLst/>
          </a:prstGeom>
        </p:spPr>
      </p:pic>
      <p:pic>
        <p:nvPicPr>
          <p:cNvPr id="29" name="Picture 12" descr="Map&#10;&#10;Description automatically generated">
            <a:extLst>
              <a:ext uri="{FF2B5EF4-FFF2-40B4-BE49-F238E27FC236}">
                <a16:creationId xmlns:a16="http://schemas.microsoft.com/office/drawing/2014/main" id="{078D1790-2A55-4D35-B2A3-6D377DE5208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r="7941"/>
          <a:stretch/>
        </p:blipFill>
        <p:spPr>
          <a:xfrm>
            <a:off x="6056656" y="3894632"/>
            <a:ext cx="3687742" cy="232117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D218328-959B-4FCE-9A2C-25A0B5849BB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5762405" y="3711214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31.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sp>
        <p:nvSpPr>
          <p:cNvPr id="4" name="Šipka doprava 3"/>
          <p:cNvSpPr/>
          <p:nvPr/>
        </p:nvSpPr>
        <p:spPr>
          <a:xfrm>
            <a:off x="4292092" y="4800907"/>
            <a:ext cx="1764564" cy="702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TextovéPole 27"/>
          <p:cNvSpPr txBox="1"/>
          <p:nvPr/>
        </p:nvSpPr>
        <p:spPr>
          <a:xfrm>
            <a:off x="3966120" y="5741102"/>
            <a:ext cx="2277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Nově zátěž již ustupuje </a:t>
            </a:r>
            <a:endParaRPr kumimoji="0" lang="cs-CZ" sz="2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6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642" y="3931234"/>
            <a:ext cx="11905307" cy="1974265"/>
          </a:xfrm>
        </p:spPr>
        <p:txBody>
          <a:bodyPr>
            <a:noAutofit/>
          </a:bodyPr>
          <a:lstStyle/>
          <a:p>
            <a:r>
              <a:rPr lang="cs-CZ" sz="4800" b="1" u="sng" dirty="0" smtClean="0"/>
              <a:t>Příloha</a:t>
            </a:r>
            <a:endParaRPr lang="cs-CZ" sz="4800" b="1" u="sng" dirty="0"/>
          </a:p>
          <a:p>
            <a:r>
              <a:rPr lang="cs-CZ" sz="4800" b="1" dirty="0"/>
              <a:t>Zpětné shrnutí populačních predikcí z ledna </a:t>
            </a:r>
          </a:p>
          <a:p>
            <a:r>
              <a:rPr lang="cs-CZ" sz="4800" b="1" dirty="0"/>
              <a:t>a počátku února 2021</a:t>
            </a:r>
          </a:p>
        </p:txBody>
      </p:sp>
    </p:spTree>
    <p:extLst>
      <p:ext uri="{BB962C8B-B14F-4D97-AF65-F5344CB8AC3E}">
        <p14:creationId xmlns:p14="http://schemas.microsoft.com/office/powerpoint/2010/main" val="2672207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véPole 18"/>
          <p:cNvSpPr txBox="1"/>
          <p:nvPr/>
        </p:nvSpPr>
        <p:spPr>
          <a:xfrm>
            <a:off x="212320" y="233667"/>
            <a:ext cx="11693236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Zpětné</a:t>
            </a:r>
            <a:r>
              <a:rPr kumimoji="0" lang="cs-CZ" sz="3000" b="1" i="0" u="none" strike="noStrike" kern="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připomenutí p</a:t>
            </a:r>
            <a:r>
              <a:rPr kumimoji="0" lang="cs-CZ" sz="3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redikce provedené v lednu 2021 pro scénář rizikového vývoje a zrychleného šíření nakažlivější formy viru.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0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algn="ctr">
              <a:defRPr/>
            </a:pPr>
            <a:r>
              <a:rPr lang="cs-CZ" sz="2400" b="1" kern="0" dirty="0">
                <a:latin typeface="Calibri" panose="020F0502020204030204"/>
              </a:rPr>
              <a:t>Dlouhodobá predikce dle modelu SEIR, který byl pro epidemii COVID-19 v ČR adaptován na počátku dubna 2020. </a:t>
            </a:r>
            <a:r>
              <a:rPr kumimoji="0" lang="cs-CZ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Predikce pro rizikový vývoj vyvolaný nárůstem rizikových kontaktů nebo zvýšením reprodukční dynamiky nákazy (virtuální efekt případného opětovného uvolnění nebo efekt šíření nakažlivějších forem viru).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800" kern="0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800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 algn="ctr">
              <a:defRPr/>
            </a:pPr>
            <a:r>
              <a:rPr lang="cs-CZ" sz="2800" b="1" kern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Reálný vývoj počtu nově diagnostikovaných pacientů v únoru 2021 potvrdil predikci provedenou dle vysoce rizikového scénáře, který předpokládal až 70% navýšení rychlosti šíření (nakažlivosti) nákazy. Model predikoval při daném objemu testů celkem 279 000 nových případů COVID-19 za celý únor, reálný počet byl 255 324. </a:t>
            </a:r>
            <a:endParaRPr kumimoji="0" lang="cs-CZ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053576" y="3379185"/>
            <a:ext cx="1640138" cy="440179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Šipka dolů 6"/>
          <p:cNvSpPr/>
          <p:nvPr/>
        </p:nvSpPr>
        <p:spPr>
          <a:xfrm>
            <a:off x="5053576" y="6382745"/>
            <a:ext cx="1640138" cy="440179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690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C98C8784-731C-4BD5-B7E3-A4BD8DDB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91" y="1525979"/>
            <a:ext cx="7253866" cy="3240000"/>
          </a:xfrm>
          <a:prstGeom prst="rect">
            <a:avLst/>
          </a:prstGeom>
        </p:spPr>
      </p:pic>
      <p:sp>
        <p:nvSpPr>
          <p:cNvPr id="24" name="TextovéPole 23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382514" y="235828"/>
            <a:ext cx="11429271" cy="76944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Modely šíření epidemie v lednu a únoru 2021</a:t>
            </a:r>
            <a:b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z ledna 2021 pro významný nárůst rizikových kontaktů nebo navýšení reprodukce nákazy </a:t>
            </a:r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C11F9500-ED81-45FD-AF3C-90840EEBF1C3}"/>
              </a:ext>
            </a:extLst>
          </p:cNvPr>
          <p:cNvSpPr txBox="1"/>
          <p:nvPr/>
        </p:nvSpPr>
        <p:spPr>
          <a:xfrm>
            <a:off x="200609" y="5962759"/>
            <a:ext cx="803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zahrnuje vybrané předpoklady a slouží ke zkoumání dopadu změny různých parametrů. Vzhledem k významným neurčitostem ve struktuře modelu, modelových parametrech a nejistotě ohledně budoucího vývoje je nezbytné výsledky brát jako orientační, umožňující pouze porovnání jednotlivých scénářů, nikoliv jako konkrétní předpověď pro určité období. </a:t>
            </a:r>
          </a:p>
        </p:txBody>
      </p:sp>
      <p:cxnSp>
        <p:nvCxnSpPr>
          <p:cNvPr id="26" name="Přímá spojnice 25"/>
          <p:cNvCxnSpPr/>
          <p:nvPr/>
        </p:nvCxnSpPr>
        <p:spPr>
          <a:xfrm>
            <a:off x="6371081" y="1427289"/>
            <a:ext cx="496389" cy="17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ovéPole 24">
            <a:extLst>
              <a:ext uri="{FF2B5EF4-FFF2-40B4-BE49-F238E27FC236}">
                <a16:creationId xmlns:a16="http://schemas.microsoft.com/office/drawing/2014/main" id="{590A9C4F-10F3-4016-8CE8-6FD01E44CFC4}"/>
              </a:ext>
            </a:extLst>
          </p:cNvPr>
          <p:cNvSpPr txBox="1"/>
          <p:nvPr/>
        </p:nvSpPr>
        <p:spPr>
          <a:xfrm>
            <a:off x="6902305" y="1264825"/>
            <a:ext cx="101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Predikce</a:t>
            </a:r>
          </a:p>
        </p:txBody>
      </p:sp>
      <p:sp>
        <p:nvSpPr>
          <p:cNvPr id="23" name="TextovéPole 12">
            <a:extLst>
              <a:ext uri="{FF2B5EF4-FFF2-40B4-BE49-F238E27FC236}">
                <a16:creationId xmlns:a16="http://schemas.microsoft.com/office/drawing/2014/main" id="{9119B67F-49E4-4A7A-BA36-DAE66AAD4855}"/>
              </a:ext>
            </a:extLst>
          </p:cNvPr>
          <p:cNvSpPr txBox="1"/>
          <p:nvPr/>
        </p:nvSpPr>
        <p:spPr>
          <a:xfrm rot="16200000">
            <a:off x="-823009" y="3093360"/>
            <a:ext cx="303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Nové případy onemocnění za den</a:t>
            </a:r>
          </a:p>
        </p:txBody>
      </p:sp>
      <p:sp>
        <p:nvSpPr>
          <p:cNvPr id="30" name="TextovéPole 25">
            <a:extLst>
              <a:ext uri="{FF2B5EF4-FFF2-40B4-BE49-F238E27FC236}">
                <a16:creationId xmlns:a16="http://schemas.microsoft.com/office/drawing/2014/main" id="{65FFF22E-E755-4AB1-9AFC-9DBD69DD7F82}"/>
              </a:ext>
            </a:extLst>
          </p:cNvPr>
          <p:cNvSpPr txBox="1"/>
          <p:nvPr/>
        </p:nvSpPr>
        <p:spPr>
          <a:xfrm>
            <a:off x="846581" y="1841326"/>
            <a:ext cx="552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bez periodicity v rámci týdne, odpovídá cca týdenním klouzavým průměrům</a:t>
            </a:r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1C4F1DEC-CA3B-4E8E-8A7E-D9123A0B7B2C}"/>
              </a:ext>
            </a:extLst>
          </p:cNvPr>
          <p:cNvSpPr/>
          <p:nvPr/>
        </p:nvSpPr>
        <p:spPr>
          <a:xfrm>
            <a:off x="8318133" y="1412277"/>
            <a:ext cx="381118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Uvoln</a:t>
            </a:r>
            <a:r>
              <a:rPr kumimoji="0" lang="cs-CZ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ění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od 3.12.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pracovních kontaktů na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0 %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</a:t>
            </a:r>
            <a:r>
              <a:rPr kumimoji="0" lang="cs-CZ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ýšení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školních kontaktů na 50 %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jiných kontaktů na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základní reprodukce na původní úroveň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opatření od 28.12.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40 %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40 %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základní reprodukce o 10%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30 % od 4.1.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25.1. – Model předpokládající zvýšení rizikových kontaktů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80 % / 50 % / 80 % (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pracovn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í, školní, jiné) NEBO zvýšení základní reprodukce o přibližně 70 %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uvedeny podíly normálních kontaktů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7" name="Tabulka 10">
            <a:extLst>
              <a:ext uri="{FF2B5EF4-FFF2-40B4-BE49-F238E27FC236}">
                <a16:creationId xmlns:a16="http://schemas.microsoft.com/office/drawing/2014/main" id="{8F2E1F4E-1261-45A1-B049-927C3E301058}"/>
              </a:ext>
            </a:extLst>
          </p:cNvPr>
          <p:cNvGraphicFramePr>
            <a:graphicFrameLocks noGrp="1"/>
          </p:cNvGraphicFramePr>
          <p:nvPr/>
        </p:nvGraphicFramePr>
        <p:xfrm>
          <a:off x="200608" y="4765643"/>
          <a:ext cx="7794861" cy="825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541">
                  <a:extLst>
                    <a:ext uri="{9D8B030D-6E8A-4147-A177-3AD203B41FA5}">
                      <a16:colId xmlns:a16="http://schemas.microsoft.com/office/drawing/2014/main" val="2668584180"/>
                    </a:ext>
                  </a:extLst>
                </a:gridCol>
                <a:gridCol w="817040">
                  <a:extLst>
                    <a:ext uri="{9D8B030D-6E8A-4147-A177-3AD203B41FA5}">
                      <a16:colId xmlns:a16="http://schemas.microsoft.com/office/drawing/2014/main" val="1448076295"/>
                    </a:ext>
                  </a:extLst>
                </a:gridCol>
                <a:gridCol w="817040">
                  <a:extLst>
                    <a:ext uri="{9D8B030D-6E8A-4147-A177-3AD203B41FA5}">
                      <a16:colId xmlns:a16="http://schemas.microsoft.com/office/drawing/2014/main" val="522117172"/>
                    </a:ext>
                  </a:extLst>
                </a:gridCol>
                <a:gridCol w="817040">
                  <a:extLst>
                    <a:ext uri="{9D8B030D-6E8A-4147-A177-3AD203B41FA5}">
                      <a16:colId xmlns:a16="http://schemas.microsoft.com/office/drawing/2014/main" val="81022479"/>
                    </a:ext>
                  </a:extLst>
                </a:gridCol>
                <a:gridCol w="817040">
                  <a:extLst>
                    <a:ext uri="{9D8B030D-6E8A-4147-A177-3AD203B41FA5}">
                      <a16:colId xmlns:a16="http://schemas.microsoft.com/office/drawing/2014/main" val="900389438"/>
                    </a:ext>
                  </a:extLst>
                </a:gridCol>
                <a:gridCol w="817040">
                  <a:extLst>
                    <a:ext uri="{9D8B030D-6E8A-4147-A177-3AD203B41FA5}">
                      <a16:colId xmlns:a16="http://schemas.microsoft.com/office/drawing/2014/main" val="4186132309"/>
                    </a:ext>
                  </a:extLst>
                </a:gridCol>
                <a:gridCol w="817040">
                  <a:extLst>
                    <a:ext uri="{9D8B030D-6E8A-4147-A177-3AD203B41FA5}">
                      <a16:colId xmlns:a16="http://schemas.microsoft.com/office/drawing/2014/main" val="3382968639"/>
                    </a:ext>
                  </a:extLst>
                </a:gridCol>
                <a:gridCol w="817040">
                  <a:extLst>
                    <a:ext uri="{9D8B030D-6E8A-4147-A177-3AD203B41FA5}">
                      <a16:colId xmlns:a16="http://schemas.microsoft.com/office/drawing/2014/main" val="3321566055"/>
                    </a:ext>
                  </a:extLst>
                </a:gridCol>
                <a:gridCol w="817040">
                  <a:extLst>
                    <a:ext uri="{9D8B030D-6E8A-4147-A177-3AD203B41FA5}">
                      <a16:colId xmlns:a16="http://schemas.microsoft.com/office/drawing/2014/main" val="1650665797"/>
                    </a:ext>
                  </a:extLst>
                </a:gridCol>
              </a:tblGrid>
              <a:tr h="275016">
                <a:tc>
                  <a:txBody>
                    <a:bodyPr/>
                    <a:lstStyle/>
                    <a:p>
                      <a:pPr algn="ctr" fontAlgn="b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srpen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leden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únor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861870"/>
                  </a:ext>
                </a:extLst>
              </a:tr>
              <a:tr h="275016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Nově za měsíc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253 000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D31145"/>
                          </a:solidFill>
                          <a:effectLst/>
                          <a:latin typeface="Calibri" panose="020F0502020204030204" pitchFamily="34" charset="0"/>
                        </a:rPr>
                        <a:t>279 000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950241"/>
                  </a:ext>
                </a:extLst>
              </a:tr>
              <a:tr h="275016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Kumulativně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1 019 000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D31145"/>
                          </a:solidFill>
                          <a:effectLst/>
                          <a:latin typeface="Calibri" panose="020F0502020204030204" pitchFamily="34" charset="0"/>
                        </a:rPr>
                        <a:t>1 298 000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020435"/>
                  </a:ext>
                </a:extLst>
              </a:tr>
            </a:tbl>
          </a:graphicData>
        </a:graphic>
      </p:graphicFrame>
      <p:sp>
        <p:nvSpPr>
          <p:cNvPr id="13" name="TextovéPole 12">
            <a:extLst>
              <a:ext uri="{FF2B5EF4-FFF2-40B4-BE49-F238E27FC236}">
                <a16:creationId xmlns:a16="http://schemas.microsoft.com/office/drawing/2014/main" id="{522E200B-65A1-441F-ABE3-66A5E5C0D077}"/>
              </a:ext>
            </a:extLst>
          </p:cNvPr>
          <p:cNvSpPr txBox="1"/>
          <p:nvPr/>
        </p:nvSpPr>
        <p:spPr>
          <a:xfrm>
            <a:off x="1446498" y="1174405"/>
            <a:ext cx="3467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oranžově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pozorovaná reálná data,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 klouzavý průměr, časové zpoždění k hlášení 4 dny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6157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véPole 18"/>
          <p:cNvSpPr txBox="1"/>
          <p:nvPr/>
        </p:nvSpPr>
        <p:spPr>
          <a:xfrm>
            <a:off x="162046" y="237871"/>
            <a:ext cx="11748303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Výchozí stav</a:t>
            </a: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V průběhu února došlo ke zrychlení epidemie i přes zachování opatření ke snížení počtu osobních kontaktů (opatření s potenciálem redukce školních kontaktů na 30%, u pracovních a jiných kontaktů snížení na 40 % výchozí četnosti). Zásadní podíl na zhoršení situace měl vzestup a rychlé šíření nových variant </a:t>
            </a:r>
            <a:r>
              <a:rPr kumimoji="0" lang="cs-CZ" sz="2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koronaviru</a:t>
            </a: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Počty denně nově diagnostikovaných pacientů a jejich vývoj v posledním únorovém týdnu odpovídaly reprodukčnímu číslu cca &gt; 1,2, zvýšená rychlost šíření nákazy byla patrná zejména v regionech Čech.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6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6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Predikce kalibrované v lednu pro vývoj při reprodukci 1,2 předpověděly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 týden 15.2. - 21.2. průměrně 11 080 nově diagnostikovaných případů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pracovních dnech. Realita tento předpoklad potvrdila – v daném období proběhlo průměrně 11 083 záchytů denně. </a:t>
            </a:r>
          </a:p>
        </p:txBody>
      </p:sp>
      <p:sp>
        <p:nvSpPr>
          <p:cNvPr id="5" name="Šipka dolů 4"/>
          <p:cNvSpPr/>
          <p:nvPr/>
        </p:nvSpPr>
        <p:spPr>
          <a:xfrm>
            <a:off x="5141445" y="1851352"/>
            <a:ext cx="1640138" cy="440179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141445" y="3781017"/>
            <a:ext cx="1640138" cy="440179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Šipka dolů 6"/>
          <p:cNvSpPr/>
          <p:nvPr/>
        </p:nvSpPr>
        <p:spPr>
          <a:xfrm>
            <a:off x="5148985" y="6289794"/>
            <a:ext cx="1640138" cy="440179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1361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0790D6-BA3F-46D0-99B1-4BDE2A0A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398973" cy="576000"/>
          </a:xfrm>
        </p:spPr>
        <p:txBody>
          <a:bodyPr/>
          <a:lstStyle/>
          <a:p>
            <a:r>
              <a:rPr lang="cs-CZ" sz="2400" dirty="0">
                <a:latin typeface="+mj-lt"/>
              </a:rPr>
              <a:t>Nové predikce ve čtyřech scénářích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399F9D63-C378-4018-B97A-C6FF1B38BBF2}"/>
              </a:ext>
            </a:extLst>
          </p:cNvPr>
          <p:cNvSpPr txBox="1"/>
          <p:nvPr/>
        </p:nvSpPr>
        <p:spPr>
          <a:xfrm>
            <a:off x="173293" y="1222719"/>
            <a:ext cx="3867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Scénáře vývoje dle hodnoty reprodukčního čísla 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69B8FCCD-AB42-495D-8900-E0EDAF4D3695}"/>
              </a:ext>
            </a:extLst>
          </p:cNvPr>
          <p:cNvSpPr txBox="1"/>
          <p:nvPr/>
        </p:nvSpPr>
        <p:spPr>
          <a:xfrm>
            <a:off x="4792918" y="843166"/>
            <a:ext cx="5031486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Rizikový scénář, R = 1,15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15432FB-02C6-4A48-823E-AAFFD38F04CD}"/>
              </a:ext>
            </a:extLst>
          </p:cNvPr>
          <p:cNvSpPr txBox="1"/>
          <p:nvPr/>
        </p:nvSpPr>
        <p:spPr>
          <a:xfrm>
            <a:off x="4792918" y="2152071"/>
            <a:ext cx="5031486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zpomalení (R = 0,80)</a:t>
            </a:r>
          </a:p>
        </p:txBody>
      </p:sp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2FBBF0DE-751C-4A8D-9688-745F518DEA63}"/>
              </a:ext>
            </a:extLst>
          </p:cNvPr>
          <p:cNvCxnSpPr/>
          <p:nvPr/>
        </p:nvCxnSpPr>
        <p:spPr>
          <a:xfrm flipV="1">
            <a:off x="4154743" y="1068720"/>
            <a:ext cx="523875" cy="569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427BD7B2-178E-45A0-B634-921C0C8A629F}"/>
              </a:ext>
            </a:extLst>
          </p:cNvPr>
          <p:cNvCxnSpPr/>
          <p:nvPr/>
        </p:nvCxnSpPr>
        <p:spPr>
          <a:xfrm>
            <a:off x="4154743" y="1707635"/>
            <a:ext cx="523875" cy="640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hart 4">
            <a:extLst>
              <a:ext uri="{FF2B5EF4-FFF2-40B4-BE49-F238E27FC236}">
                <a16:creationId xmlns:a16="http://schemas.microsoft.com/office/drawing/2014/main" id="{3E256F39-56D6-4974-B02C-6BB28A4AE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0481635"/>
              </p:ext>
            </p:extLst>
          </p:nvPr>
        </p:nvGraphicFramePr>
        <p:xfrm>
          <a:off x="556549" y="3273786"/>
          <a:ext cx="11354940" cy="35495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6">
            <a:extLst>
              <a:ext uri="{FF2B5EF4-FFF2-40B4-BE49-F238E27FC236}">
                <a16:creationId xmlns:a16="http://schemas.microsoft.com/office/drawing/2014/main" id="{69CEF138-18A8-4271-9FEF-402DB7C25B86}"/>
              </a:ext>
            </a:extLst>
          </p:cNvPr>
          <p:cNvSpPr txBox="1"/>
          <p:nvPr/>
        </p:nvSpPr>
        <p:spPr>
          <a:xfrm rot="16200000">
            <a:off x="-1155417" y="4492367"/>
            <a:ext cx="297284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Denní počet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osob s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nově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prokázanou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nákazou COVID-19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D297EC6B-32AF-493A-B2A7-B285C8CEF178}"/>
              </a:ext>
            </a:extLst>
          </p:cNvPr>
          <p:cNvSpPr txBox="1"/>
          <p:nvPr/>
        </p:nvSpPr>
        <p:spPr>
          <a:xfrm>
            <a:off x="1672572" y="3144329"/>
            <a:ext cx="3861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1,15</a:t>
            </a:r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3C9B186B-8163-428B-A364-E90D3144B57D}"/>
              </a:ext>
            </a:extLst>
          </p:cNvPr>
          <p:cNvSpPr/>
          <p:nvPr/>
        </p:nvSpPr>
        <p:spPr>
          <a:xfrm>
            <a:off x="5272781" y="3580606"/>
            <a:ext cx="237744" cy="2377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35669B2F-D612-4664-B709-53D98132D57A}"/>
              </a:ext>
            </a:extLst>
          </p:cNvPr>
          <p:cNvSpPr txBox="1"/>
          <p:nvPr/>
        </p:nvSpPr>
        <p:spPr>
          <a:xfrm>
            <a:off x="5533775" y="3437868"/>
            <a:ext cx="2527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Reálné počty diagnostikovaných (data 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 IS </a:t>
            </a:r>
            <a:r>
              <a:rPr kumimoji="0" lang="cs-CZ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IN)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Přímá spojnice 18">
            <a:extLst>
              <a:ext uri="{FF2B5EF4-FFF2-40B4-BE49-F238E27FC236}">
                <a16:creationId xmlns:a16="http://schemas.microsoft.com/office/drawing/2014/main" id="{76B85254-1A7D-488E-9830-3F99A7742F43}"/>
              </a:ext>
            </a:extLst>
          </p:cNvPr>
          <p:cNvCxnSpPr>
            <a:cxnSpLocks/>
          </p:cNvCxnSpPr>
          <p:nvPr/>
        </p:nvCxnSpPr>
        <p:spPr>
          <a:xfrm>
            <a:off x="1377827" y="3299364"/>
            <a:ext cx="2377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7DE1342D-EB8B-4B07-AF76-9D71853830EC}"/>
              </a:ext>
            </a:extLst>
          </p:cNvPr>
          <p:cNvSpPr txBox="1"/>
          <p:nvPr/>
        </p:nvSpPr>
        <p:spPr>
          <a:xfrm>
            <a:off x="1672572" y="3369549"/>
            <a:ext cx="3135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1,10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E4706C2C-C343-4CD4-BC4A-ED6979CFCE85}"/>
              </a:ext>
            </a:extLst>
          </p:cNvPr>
          <p:cNvCxnSpPr>
            <a:cxnSpLocks/>
          </p:cNvCxnSpPr>
          <p:nvPr/>
        </p:nvCxnSpPr>
        <p:spPr>
          <a:xfrm>
            <a:off x="1377827" y="3522671"/>
            <a:ext cx="23774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095375A6-BA75-44A5-A84A-36A5A097F6F7}"/>
              </a:ext>
            </a:extLst>
          </p:cNvPr>
          <p:cNvSpPr txBox="1"/>
          <p:nvPr/>
        </p:nvSpPr>
        <p:spPr>
          <a:xfrm>
            <a:off x="1672572" y="3594769"/>
            <a:ext cx="3861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0,90</a:t>
            </a:r>
          </a:p>
        </p:txBody>
      </p:sp>
      <p:cxnSp>
        <p:nvCxnSpPr>
          <p:cNvPr id="23" name="Přímá spojnice 22">
            <a:extLst>
              <a:ext uri="{FF2B5EF4-FFF2-40B4-BE49-F238E27FC236}">
                <a16:creationId xmlns:a16="http://schemas.microsoft.com/office/drawing/2014/main" id="{AB76497E-F494-41CE-B6CE-8CEE02B36A8F}"/>
              </a:ext>
            </a:extLst>
          </p:cNvPr>
          <p:cNvCxnSpPr>
            <a:cxnSpLocks/>
          </p:cNvCxnSpPr>
          <p:nvPr/>
        </p:nvCxnSpPr>
        <p:spPr>
          <a:xfrm>
            <a:off x="1377827" y="3745978"/>
            <a:ext cx="237744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24">
            <a:extLst>
              <a:ext uri="{FF2B5EF4-FFF2-40B4-BE49-F238E27FC236}">
                <a16:creationId xmlns:a16="http://schemas.microsoft.com/office/drawing/2014/main" id="{E453CAE8-274D-40EB-837F-1DFE06B3FC2E}"/>
              </a:ext>
            </a:extLst>
          </p:cNvPr>
          <p:cNvCxnSpPr>
            <a:cxnSpLocks/>
          </p:cNvCxnSpPr>
          <p:nvPr/>
        </p:nvCxnSpPr>
        <p:spPr>
          <a:xfrm>
            <a:off x="1377827" y="3969284"/>
            <a:ext cx="23774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ovéPole 28">
            <a:extLst>
              <a:ext uri="{FF2B5EF4-FFF2-40B4-BE49-F238E27FC236}">
                <a16:creationId xmlns:a16="http://schemas.microsoft.com/office/drawing/2014/main" id="{266137AA-9182-40A3-A142-5179882050AD}"/>
              </a:ext>
            </a:extLst>
          </p:cNvPr>
          <p:cNvSpPr txBox="1"/>
          <p:nvPr/>
        </p:nvSpPr>
        <p:spPr>
          <a:xfrm>
            <a:off x="1664715" y="3819988"/>
            <a:ext cx="38612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0,80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(scénáře ze dne 12. 3. 2021)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018C3454-3ACD-4639-ABC1-54A9227CB2EF}"/>
              </a:ext>
            </a:extLst>
          </p:cNvPr>
          <p:cNvSpPr txBox="1"/>
          <p:nvPr/>
        </p:nvSpPr>
        <p:spPr>
          <a:xfrm>
            <a:off x="4724655" y="1394358"/>
            <a:ext cx="5398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Předpokládaný</a:t>
            </a:r>
            <a:r>
              <a:rPr kumimoji="0" lang="cs-CZ" sz="14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d</a:t>
            </a:r>
            <a:r>
              <a:rPr kumimoji="0" lang="cs-CZ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pad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opat</a:t>
            </a:r>
            <a:r>
              <a:rPr kumimoji="0" lang="cs-CZ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ření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z 1. 3. od druhého březnového </a:t>
            </a:r>
            <a:r>
              <a:rPr kumimoji="0" lang="cs-CZ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týdne; modely kalibrovány</a:t>
            </a:r>
            <a:r>
              <a:rPr kumimoji="0" lang="cs-CZ" sz="14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ke dni 5.3. 2021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cs-CZ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3998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49FFDB16-6BA7-414C-AA21-906CE20CF902}"/>
              </a:ext>
            </a:extLst>
          </p:cNvPr>
          <p:cNvGraphicFramePr>
            <a:graphicFrameLocks noGrp="1"/>
          </p:cNvGraphicFramePr>
          <p:nvPr/>
        </p:nvGraphicFramePr>
        <p:xfrm>
          <a:off x="806733" y="2254884"/>
          <a:ext cx="10568815" cy="211673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739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0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047">
                  <a:extLst>
                    <a:ext uri="{9D8B030D-6E8A-4147-A177-3AD203B41FA5}">
                      <a16:colId xmlns:a16="http://schemas.microsoft.com/office/drawing/2014/main" val="938105159"/>
                    </a:ext>
                  </a:extLst>
                </a:gridCol>
                <a:gridCol w="768047">
                  <a:extLst>
                    <a:ext uri="{9D8B030D-6E8A-4147-A177-3AD203B41FA5}">
                      <a16:colId xmlns:a16="http://schemas.microsoft.com/office/drawing/2014/main" val="2272550134"/>
                    </a:ext>
                  </a:extLst>
                </a:gridCol>
                <a:gridCol w="768047">
                  <a:extLst>
                    <a:ext uri="{9D8B030D-6E8A-4147-A177-3AD203B41FA5}">
                      <a16:colId xmlns:a16="http://schemas.microsoft.com/office/drawing/2014/main" val="1674881479"/>
                    </a:ext>
                  </a:extLst>
                </a:gridCol>
                <a:gridCol w="768047">
                  <a:extLst>
                    <a:ext uri="{9D8B030D-6E8A-4147-A177-3AD203B41FA5}">
                      <a16:colId xmlns:a16="http://schemas.microsoft.com/office/drawing/2014/main" val="3889585356"/>
                    </a:ext>
                  </a:extLst>
                </a:gridCol>
                <a:gridCol w="782436">
                  <a:extLst>
                    <a:ext uri="{9D8B030D-6E8A-4147-A177-3AD203B41FA5}">
                      <a16:colId xmlns:a16="http://schemas.microsoft.com/office/drawing/2014/main" val="2487868241"/>
                    </a:ext>
                  </a:extLst>
                </a:gridCol>
                <a:gridCol w="782436">
                  <a:extLst>
                    <a:ext uri="{9D8B030D-6E8A-4147-A177-3AD203B41FA5}">
                      <a16:colId xmlns:a16="http://schemas.microsoft.com/office/drawing/2014/main" val="2891010204"/>
                    </a:ext>
                  </a:extLst>
                </a:gridCol>
                <a:gridCol w="782436">
                  <a:extLst>
                    <a:ext uri="{9D8B030D-6E8A-4147-A177-3AD203B41FA5}">
                      <a16:colId xmlns:a16="http://schemas.microsoft.com/office/drawing/2014/main" val="23403849"/>
                    </a:ext>
                  </a:extLst>
                </a:gridCol>
                <a:gridCol w="782436">
                  <a:extLst>
                    <a:ext uri="{9D8B030D-6E8A-4147-A177-3AD203B41FA5}">
                      <a16:colId xmlns:a16="http://schemas.microsoft.com/office/drawing/2014/main" val="882152654"/>
                    </a:ext>
                  </a:extLst>
                </a:gridCol>
                <a:gridCol w="782436">
                  <a:extLst>
                    <a:ext uri="{9D8B030D-6E8A-4147-A177-3AD203B41FA5}">
                      <a16:colId xmlns:a16="http://schemas.microsoft.com/office/drawing/2014/main" val="3264344487"/>
                    </a:ext>
                  </a:extLst>
                </a:gridCol>
                <a:gridCol w="1076921">
                  <a:extLst>
                    <a:ext uri="{9D8B030D-6E8A-4147-A177-3AD203B41FA5}">
                      <a16:colId xmlns:a16="http://schemas.microsoft.com/office/drawing/2014/main" val="1385929866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l"/>
                      <a:endParaRPr lang="cs-CZ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cs-CZ" sz="1400" u="sng" dirty="0"/>
                        <a:t>Predikovaný celkový počet</a:t>
                      </a:r>
                      <a:r>
                        <a:rPr lang="cs-CZ" sz="1400" u="none" dirty="0"/>
                        <a:t> </a:t>
                      </a:r>
                      <a:br>
                        <a:rPr lang="cs-CZ" sz="1400" u="none" dirty="0"/>
                      </a:br>
                      <a:r>
                        <a:rPr lang="cs-CZ" sz="1400" u="none" dirty="0"/>
                        <a:t>N</a:t>
                      </a:r>
                      <a:r>
                        <a:rPr lang="cs-CZ" sz="1400" dirty="0"/>
                        <a:t>ově prokázané nákazy COVID-19</a:t>
                      </a:r>
                      <a:endParaRPr lang="cs-CZ" sz="14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u="sng" dirty="0"/>
                        <a:t>Predikovaný průměrný denní počet</a:t>
                      </a:r>
                      <a:br>
                        <a:rPr lang="cs-CZ" sz="1400" u="sng" dirty="0"/>
                      </a:br>
                      <a:r>
                        <a:rPr lang="cs-CZ" sz="1400" dirty="0"/>
                        <a:t>Nově prokázané nákazy COVID-19</a:t>
                      </a:r>
                      <a:endParaRPr lang="cs-CZ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b="1" dirty="0"/>
                        <a:t>Realita: naměřené</a:t>
                      </a:r>
                    </a:p>
                    <a:p>
                      <a:pPr algn="ctr"/>
                      <a:r>
                        <a:rPr lang="cs-CZ" sz="1400" b="1" dirty="0"/>
                        <a:t>hodnoty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Hodnota R</a:t>
                      </a:r>
                      <a:br>
                        <a:rPr lang="cs-CZ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cs-CZ" sz="12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(od 12</a:t>
                      </a:r>
                      <a:r>
                        <a:rPr lang="en-US" sz="12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cs-CZ" sz="12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2.)</a:t>
                      </a:r>
                      <a:endParaRPr lang="cs-CZ" sz="14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0,90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1,00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1,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1,20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1,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30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0,90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1,00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1,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C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1,20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1,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30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dirty="0"/>
                        <a:t>denní průměr v pracovních dnech</a:t>
                      </a:r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491739"/>
                  </a:ext>
                </a:extLst>
              </a:tr>
              <a:tr h="562258">
                <a:tc>
                  <a:txBody>
                    <a:bodyPr/>
                    <a:lstStyle/>
                    <a:p>
                      <a:pPr marL="92075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50" u="none" strike="noStrike" dirty="0">
                          <a:effectLst/>
                        </a:rPr>
                        <a:t>Období </a:t>
                      </a:r>
                      <a:r>
                        <a:rPr lang="cs-CZ" sz="1450" b="1" u="none" strike="noStrike" dirty="0">
                          <a:effectLst/>
                        </a:rPr>
                        <a:t>15.–21. 2.</a:t>
                      </a:r>
                      <a:endParaRPr lang="cs-CZ" sz="14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74 tisíc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75 tisíc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76 tisíc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78 tisíc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79 tisíc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10 619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10 773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10 926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11 080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11 233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11 083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13780"/>
                  </a:ext>
                </a:extLst>
              </a:tr>
            </a:tbl>
          </a:graphicData>
        </a:graphic>
      </p:graphicFrame>
      <p:sp>
        <p:nvSpPr>
          <p:cNvPr id="5" name="TextovéPole 4">
            <a:extLst>
              <a:ext uri="{FF2B5EF4-FFF2-40B4-BE49-F238E27FC236}">
                <a16:creationId xmlns:a16="http://schemas.microsoft.com/office/drawing/2014/main" id="{A8F32B7D-2094-4232-AD78-BE19DD7B9AE6}"/>
              </a:ext>
            </a:extLst>
          </p:cNvPr>
          <p:cNvSpPr txBox="1"/>
          <p:nvPr/>
        </p:nvSpPr>
        <p:spPr>
          <a:xfrm>
            <a:off x="715479" y="674469"/>
            <a:ext cx="1075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Reálné hodnoty naměřené v týdnu 15.2. – 21.2. potvrdily predikce dle scénáře modelu pracujícím s reprodukčním číslem R &gt; 1,2. byla tak potvrzena růstová a zrychlující dynamika šíření nákazy.  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70790D6-BA3F-46D0-99B1-4BDE2A0A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00" y="2574"/>
            <a:ext cx="6776706" cy="576000"/>
          </a:xfrm>
        </p:spPr>
        <p:txBody>
          <a:bodyPr/>
          <a:lstStyle/>
          <a:p>
            <a:r>
              <a:rPr lang="cs-CZ" dirty="0"/>
              <a:t>Krátkodobé predikce pro období 4 týdnů (od 15.2.) 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D17C0D56-A7EB-44C4-AAAE-1EA91ADEDCC1}"/>
              </a:ext>
            </a:extLst>
          </p:cNvPr>
          <p:cNvSpPr txBox="1"/>
          <p:nvPr/>
        </p:nvSpPr>
        <p:spPr>
          <a:xfrm>
            <a:off x="193275" y="6047932"/>
            <a:ext cx="11734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Predikované počty odpovídají modelovaným hodnotám (kalibrovaným na hodnoty pozorované v pracovních dnech), naměřené hodnoty zahrnují všechny počty hlášené do databáze, včetně zřetelně nižších záchytů nemoci v nepracovních dnech. V případě denního průměrného počtu jsou uvedeny i hodnoty, které zahrnují pouze pracovní dny.</a:t>
            </a:r>
          </a:p>
        </p:txBody>
      </p:sp>
      <p:sp>
        <p:nvSpPr>
          <p:cNvPr id="3" name="Šipka dolů 2"/>
          <p:cNvSpPr/>
          <p:nvPr/>
        </p:nvSpPr>
        <p:spPr>
          <a:xfrm>
            <a:off x="3856807" y="1552134"/>
            <a:ext cx="905163" cy="3602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Šipka dolů 9"/>
          <p:cNvSpPr/>
          <p:nvPr/>
        </p:nvSpPr>
        <p:spPr>
          <a:xfrm>
            <a:off x="8544261" y="1573306"/>
            <a:ext cx="905163" cy="3602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8996842" y="3052822"/>
            <a:ext cx="208345" cy="1736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5466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véPole 18"/>
          <p:cNvSpPr txBox="1"/>
          <p:nvPr/>
        </p:nvSpPr>
        <p:spPr>
          <a:xfrm>
            <a:off x="188534" y="126559"/>
            <a:ext cx="10217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Nové scénáře vývoje dle dlouhodobé predikce SEIR modelu </a:t>
            </a:r>
          </a:p>
        </p:txBody>
      </p:sp>
      <p:sp>
        <p:nvSpPr>
          <p:cNvPr id="5" name="Šipka dolů 4"/>
          <p:cNvSpPr/>
          <p:nvPr/>
        </p:nvSpPr>
        <p:spPr>
          <a:xfrm>
            <a:off x="4174034" y="870925"/>
            <a:ext cx="1380389" cy="439401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extovéPole 2"/>
          <p:cNvSpPr txBox="1"/>
          <p:nvPr/>
        </p:nvSpPr>
        <p:spPr>
          <a:xfrm>
            <a:off x="10067826" y="2411983"/>
            <a:ext cx="1982772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Nulová změna nebo rozvolnění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ovéPole 6"/>
          <p:cNvSpPr txBox="1"/>
          <p:nvPr/>
        </p:nvSpPr>
        <p:spPr>
          <a:xfrm>
            <a:off x="10067826" y="3715733"/>
            <a:ext cx="1982772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Udržení a částečné posílení opatření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ovéPole 7"/>
          <p:cNvSpPr txBox="1"/>
          <p:nvPr/>
        </p:nvSpPr>
        <p:spPr>
          <a:xfrm>
            <a:off x="10067826" y="5278881"/>
            <a:ext cx="1982772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Významné posílení opatření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ovéPole 8"/>
          <p:cNvSpPr txBox="1"/>
          <p:nvPr/>
        </p:nvSpPr>
        <p:spPr>
          <a:xfrm>
            <a:off x="188534" y="1116160"/>
            <a:ext cx="987929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 konci února 2021 byly připraveny tři nové scénáře dalšího vývoje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kumimoji="0" lang="cs-CZ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pokračování nepříznivého trendu </a:t>
            </a:r>
            <a:r>
              <a:rPr kumimoji="0" lang="cs-CZ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(dle již provedených simulací, kalkulované a dosud i prokázané zvýšení základní reprodukce viru o 70 %) 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endParaRPr kumimoji="0" lang="cs-CZ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kumimoji="0" lang="cs-CZ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pro částečnou redukci šíření nákazy </a:t>
            </a:r>
            <a:r>
              <a:rPr kumimoji="0" lang="cs-CZ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(nová opatření nebo posílené dodržování stávajících opatření): kalkulovaná redukce počtu rizikových kontaktů a mobility od března (nulové školní kontakty, pracovní a jiné kontakty snížené na 30 % výchozí referenční četnosti - snížení z původních 50%)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endParaRPr kumimoji="0" lang="cs-CZ" sz="2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kumimoji="0" lang="cs-CZ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pro silný dopad nových opatření </a:t>
            </a:r>
            <a:r>
              <a:rPr kumimoji="0" lang="cs-CZ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(silná nová opatření a posílené dodržování stávajících opatření): kalkulovaná redukce počtu rizikových kontaktů a mobility od března (nulové školní kontakty, pracovní a jiné kontakty snížené na 20 -25 % výchozí referenční četnosti – snížení z původních 50%)</a:t>
            </a:r>
          </a:p>
        </p:txBody>
      </p:sp>
    </p:spTree>
    <p:extLst>
      <p:ext uri="{BB962C8B-B14F-4D97-AF65-F5344CB8AC3E}">
        <p14:creationId xmlns:p14="http://schemas.microsoft.com/office/powerpoint/2010/main" val="1625903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véPole 18"/>
          <p:cNvSpPr txBox="1"/>
          <p:nvPr/>
        </p:nvSpPr>
        <p:spPr>
          <a:xfrm>
            <a:off x="902825" y="95216"/>
            <a:ext cx="10613986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Závěr nových scénářů dlouhodobých populačních predikcí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Verifikace dle reálného vývoje k 6.3. 2021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2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2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Pokud by na počátku března došlo k navýšení rizikové mobility obyvatel (rozvolnění) došlo by k další eskalaci růstu epidemie a denní počty nově diagnostikovaných pacientů by překročily hranici 20 000 a eskalovaly až na úroveň 30 000 a vyšší (při stejném objemu a struktuře testů). </a:t>
            </a:r>
            <a:endParaRPr kumimoji="0" lang="cs-CZ" sz="22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Vysoce rizikový scénář A nenastal, naopak přijatá opatření byla zesílena a došlo k poklesu mobility obyvatel a k redukci rizikových kontaktů. Růst epidemie sice na počátku března pokračoval, avšak pomalejším trendem. Projevily se první známky zastavení růstu a stagnace, byť na velmi vysokých denních počtech nově prokázaných případů (průměrně denně v pracovních dnech &gt; 14 000 nově prokázaných diagnóz).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Šipka dolů 1"/>
          <p:cNvSpPr/>
          <p:nvPr/>
        </p:nvSpPr>
        <p:spPr>
          <a:xfrm>
            <a:off x="5365222" y="3383664"/>
            <a:ext cx="1307939" cy="3819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353528" y="1307373"/>
            <a:ext cx="1307939" cy="3819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353527" y="5955173"/>
            <a:ext cx="1307939" cy="3819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3001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89D4671B-554B-4211-968F-15FAB685D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81" y="1557098"/>
            <a:ext cx="7253866" cy="3240000"/>
          </a:xfrm>
          <a:prstGeom prst="rect">
            <a:avLst/>
          </a:prstGeom>
        </p:spPr>
      </p:pic>
      <p:pic>
        <p:nvPicPr>
          <p:cNvPr id="16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90" y="4771182"/>
            <a:ext cx="7834441" cy="830403"/>
          </a:xfrm>
          <a:prstGeom prst="rect">
            <a:avLst/>
          </a:prstGeom>
        </p:spPr>
      </p:pic>
      <p:sp>
        <p:nvSpPr>
          <p:cNvPr id="24" name="TextovéPole 23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1400971" y="198705"/>
            <a:ext cx="9229366" cy="76944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SEIR model: nulová změna nebo rozvolnění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pokračování výrazného nárůstu pozorovaného v únoru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C11F9500-ED81-45FD-AF3C-90840EEBF1C3}"/>
              </a:ext>
            </a:extLst>
          </p:cNvPr>
          <p:cNvSpPr txBox="1"/>
          <p:nvPr/>
        </p:nvSpPr>
        <p:spPr>
          <a:xfrm>
            <a:off x="169916" y="5832488"/>
            <a:ext cx="803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 SEIR, který zahrnuje vybrané předpoklady a slouží ke zkoumání dopadu změny různých parametrů epidemie. Vzhledem k neurčitostem ve struktuře modelu (například limitované znalosti o skutečné vnímavosti populace k viru a k jeho novým variantám) je nezbytné výsledky brát jako orientační, umožňující zejména celkové srovnávání jednotlivých scénářů, nikoli konkrétní předpověď pro určité období. </a:t>
            </a:r>
          </a:p>
        </p:txBody>
      </p:sp>
      <p:sp>
        <p:nvSpPr>
          <p:cNvPr id="23" name="TextovéPole 12">
            <a:extLst>
              <a:ext uri="{FF2B5EF4-FFF2-40B4-BE49-F238E27FC236}">
                <a16:creationId xmlns:a16="http://schemas.microsoft.com/office/drawing/2014/main" id="{9119B67F-49E4-4A7A-BA36-DAE66AAD4855}"/>
              </a:ext>
            </a:extLst>
          </p:cNvPr>
          <p:cNvSpPr txBox="1"/>
          <p:nvPr/>
        </p:nvSpPr>
        <p:spPr>
          <a:xfrm rot="16200000">
            <a:off x="-823009" y="3093360"/>
            <a:ext cx="303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Nové případy onemocnění za den</a:t>
            </a:r>
          </a:p>
        </p:txBody>
      </p:sp>
      <p:sp>
        <p:nvSpPr>
          <p:cNvPr id="30" name="TextovéPole 25">
            <a:extLst>
              <a:ext uri="{FF2B5EF4-FFF2-40B4-BE49-F238E27FC236}">
                <a16:creationId xmlns:a16="http://schemas.microsoft.com/office/drawing/2014/main" id="{65FFF22E-E755-4AB1-9AFC-9DBD69DD7F82}"/>
              </a:ext>
            </a:extLst>
          </p:cNvPr>
          <p:cNvSpPr txBox="1"/>
          <p:nvPr/>
        </p:nvSpPr>
        <p:spPr>
          <a:xfrm>
            <a:off x="846581" y="1841326"/>
            <a:ext cx="552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bez periodicity v rámci týdne, odpovídá cca týdenním klouzavým průměrům</a:t>
            </a:r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1C4F1DEC-CA3B-4E8E-8A7E-D9123A0B7B2C}"/>
              </a:ext>
            </a:extLst>
          </p:cNvPr>
          <p:cNvSpPr/>
          <p:nvPr/>
        </p:nvSpPr>
        <p:spPr>
          <a:xfrm>
            <a:off x="8292341" y="1451668"/>
            <a:ext cx="381118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Uvoln</a:t>
            </a:r>
            <a:r>
              <a:rPr kumimoji="0" lang="cs-CZ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ění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od 3.12.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pracovních kontaktů na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0 %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</a:t>
            </a:r>
            <a:r>
              <a:rPr kumimoji="0" lang="cs-CZ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ýšení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školních kontaktů na 50 %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jiných kontaktů na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základní reprodukce na původní úroveň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opatření od 28.12.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40 %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40 %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základní reprodukce o 10%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30 % od 4.1.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25.1.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základní reprodukce o 70 %</a:t>
            </a:r>
            <a:b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(simulace šíření nakažlivějších forem viru, simulace nedodržování opatření)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uvedeny podíly normálních kontaktů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0F1B0D8B-D2F4-4533-8528-E8DD2C61DC04}"/>
              </a:ext>
            </a:extLst>
          </p:cNvPr>
          <p:cNvCxnSpPr/>
          <p:nvPr/>
        </p:nvCxnSpPr>
        <p:spPr>
          <a:xfrm>
            <a:off x="5574938" y="1550285"/>
            <a:ext cx="496389" cy="17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véPole 24">
            <a:extLst>
              <a:ext uri="{FF2B5EF4-FFF2-40B4-BE49-F238E27FC236}">
                <a16:creationId xmlns:a16="http://schemas.microsoft.com/office/drawing/2014/main" id="{D23E56DB-DDE0-4AA6-BB35-813E6B878D6D}"/>
              </a:ext>
            </a:extLst>
          </p:cNvPr>
          <p:cNvSpPr txBox="1"/>
          <p:nvPr/>
        </p:nvSpPr>
        <p:spPr>
          <a:xfrm>
            <a:off x="6106161" y="1387821"/>
            <a:ext cx="2010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Predikce – scénář A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42BED43F-A47C-4D3B-9F87-076250E20B18}"/>
              </a:ext>
            </a:extLst>
          </p:cNvPr>
          <p:cNvSpPr txBox="1"/>
          <p:nvPr/>
        </p:nvSpPr>
        <p:spPr>
          <a:xfrm>
            <a:off x="1325372" y="1243836"/>
            <a:ext cx="3538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oranžově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dosud pozorovaná data,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 klouzavý průměr, časové </a:t>
            </a:r>
            <a:r>
              <a:rPr kumimoji="0" lang="cs-CZ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zpoždění k hlášení 4 dny</a:t>
            </a:r>
            <a:endParaRPr kumimoji="0" lang="cs-CZ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2026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véPole 18"/>
          <p:cNvSpPr txBox="1"/>
          <p:nvPr/>
        </p:nvSpPr>
        <p:spPr>
          <a:xfrm>
            <a:off x="245098" y="95216"/>
            <a:ext cx="11802358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Závěr nových scénářů dlouhodobých populačních predikcí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Verifikace dle reálného vývoje k 6.3. 2021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Predikce dle scénářů B a C dokládaly, že udržení stávajících opatření a jejich další posílení (0% školní kontakty, posílení režimů </a:t>
            </a:r>
            <a:r>
              <a:rPr kumimoji="0" lang="cs-CZ" sz="2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home</a:t>
            </a:r>
            <a:r>
              <a:rPr kumimoji="0" lang="cs-CZ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cs-CZ" sz="2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office</a:t>
            </a:r>
            <a:r>
              <a:rPr kumimoji="0" lang="cs-CZ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 redukce pracovních kontaktů na 20 - 25%, snížení volnočasových kontaktů na 20%) má potenciál šíření nákazy zbrzdit a po cca 14 dnech od zavedení virovou nálož v populaci snižovat.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Vývoj epidemie na počátku března tyto scénáře potvrdil a nejnovější hodnoty ukázaly na možnost rychlejšího brždění epidemie v následujících týdnech. Počty nově prokázaných diagnóz nevystoupaly k očekávaným 20 000 denně (kulminační vrchol byl zřejmě dosažen po 2.3., cca 16 - 17 000 nových případů denně) a postupně klesaly.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Šipka dolů 1"/>
          <p:cNvSpPr/>
          <p:nvPr/>
        </p:nvSpPr>
        <p:spPr>
          <a:xfrm>
            <a:off x="5376560" y="3037238"/>
            <a:ext cx="1307939" cy="3819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376559" y="5388973"/>
            <a:ext cx="1307939" cy="3819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306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>
            <a:extLst>
              <a:ext uri="{FF2B5EF4-FFF2-40B4-BE49-F238E27FC236}">
                <a16:creationId xmlns:a16="http://schemas.microsoft.com/office/drawing/2014/main" id="{B9C1C813-48DA-4C18-A5AE-F999472B3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49" y="1530087"/>
            <a:ext cx="7253866" cy="3240000"/>
          </a:xfrm>
          <a:prstGeom prst="rect">
            <a:avLst/>
          </a:prstGeom>
        </p:spPr>
      </p:pic>
      <p:pic>
        <p:nvPicPr>
          <p:cNvPr id="19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16" y="4774228"/>
            <a:ext cx="7834441" cy="830403"/>
          </a:xfrm>
          <a:prstGeom prst="rect">
            <a:avLst/>
          </a:prstGeom>
        </p:spPr>
      </p:pic>
      <p:sp>
        <p:nvSpPr>
          <p:cNvPr id="24" name="TextovéPole 23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1400971" y="198705"/>
            <a:ext cx="9229366" cy="76944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SEIR model: udržení a částečné posílení opatření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Dopad potenciálních opatření zavedených od 1.3.2021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ovéPole 12">
            <a:extLst>
              <a:ext uri="{FF2B5EF4-FFF2-40B4-BE49-F238E27FC236}">
                <a16:creationId xmlns:a16="http://schemas.microsoft.com/office/drawing/2014/main" id="{9119B67F-49E4-4A7A-BA36-DAE66AAD4855}"/>
              </a:ext>
            </a:extLst>
          </p:cNvPr>
          <p:cNvSpPr txBox="1"/>
          <p:nvPr/>
        </p:nvSpPr>
        <p:spPr>
          <a:xfrm rot="16200000">
            <a:off x="-823009" y="3093360"/>
            <a:ext cx="303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Nové případy onemocnění za den</a:t>
            </a:r>
          </a:p>
        </p:txBody>
      </p:sp>
      <p:sp>
        <p:nvSpPr>
          <p:cNvPr id="30" name="TextovéPole 25">
            <a:extLst>
              <a:ext uri="{FF2B5EF4-FFF2-40B4-BE49-F238E27FC236}">
                <a16:creationId xmlns:a16="http://schemas.microsoft.com/office/drawing/2014/main" id="{65FFF22E-E755-4AB1-9AFC-9DBD69DD7F82}"/>
              </a:ext>
            </a:extLst>
          </p:cNvPr>
          <p:cNvSpPr txBox="1"/>
          <p:nvPr/>
        </p:nvSpPr>
        <p:spPr>
          <a:xfrm>
            <a:off x="846581" y="1841326"/>
            <a:ext cx="552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bez periodicity v rámci týdne, odpovídá cca týdenním klouzavým průměrům</a:t>
            </a:r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1C4F1DEC-CA3B-4E8E-8A7E-D9123A0B7B2C}"/>
              </a:ext>
            </a:extLst>
          </p:cNvPr>
          <p:cNvSpPr/>
          <p:nvPr/>
        </p:nvSpPr>
        <p:spPr>
          <a:xfrm>
            <a:off x="8269867" y="1736774"/>
            <a:ext cx="381118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opatření od 28.12.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40 %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40 %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základní reprodukce o 10%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30 % od 4.1.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25.1.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základní reprodukce o 70 %</a:t>
            </a:r>
            <a:b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(simulace šíření nakažlivějších forem viru, simulace nedodržování opatření)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opatření od 1.3.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30 %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30 %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uvedeny podíly normálních kontaktů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0F1B0D8B-D2F4-4533-8528-E8DD2C61DC04}"/>
              </a:ext>
            </a:extLst>
          </p:cNvPr>
          <p:cNvCxnSpPr/>
          <p:nvPr/>
        </p:nvCxnSpPr>
        <p:spPr>
          <a:xfrm>
            <a:off x="5627298" y="1567219"/>
            <a:ext cx="496389" cy="17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véPole 24">
            <a:extLst>
              <a:ext uri="{FF2B5EF4-FFF2-40B4-BE49-F238E27FC236}">
                <a16:creationId xmlns:a16="http://schemas.microsoft.com/office/drawing/2014/main" id="{D23E56DB-DDE0-4AA6-BB35-813E6B878D6D}"/>
              </a:ext>
            </a:extLst>
          </p:cNvPr>
          <p:cNvSpPr txBox="1"/>
          <p:nvPr/>
        </p:nvSpPr>
        <p:spPr>
          <a:xfrm>
            <a:off x="6158521" y="1404755"/>
            <a:ext cx="2010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Predikce – scénář B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42BED43F-A47C-4D3B-9F87-076250E20B18}"/>
              </a:ext>
            </a:extLst>
          </p:cNvPr>
          <p:cNvSpPr txBox="1"/>
          <p:nvPr/>
        </p:nvSpPr>
        <p:spPr>
          <a:xfrm>
            <a:off x="1400971" y="1239293"/>
            <a:ext cx="3504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oranžově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dosud pozorovaná data,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 klouzavý průměr, časové </a:t>
            </a:r>
            <a:r>
              <a:rPr kumimoji="0" lang="cs-CZ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zpoždění k hlášení 4 dny</a:t>
            </a:r>
            <a:endParaRPr kumimoji="0" lang="cs-CZ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C11F9500-ED81-45FD-AF3C-90840EEBF1C3}"/>
              </a:ext>
            </a:extLst>
          </p:cNvPr>
          <p:cNvSpPr txBox="1"/>
          <p:nvPr/>
        </p:nvSpPr>
        <p:spPr>
          <a:xfrm>
            <a:off x="169916" y="5879623"/>
            <a:ext cx="803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 SEIR, který zahrnuje vybrané předpoklady a slouží ke zkoumání dopadu změny různých parametrů epidemie. Vzhledem k neurčitostem ve struktuře modelu (například limitované znalosti o skutečné vnímavosti populace k viru a k jeho novým variantám) je nezbytné výsledky brát jako orientační, umožňující zejména celkové srovnávání jednotlivých scénářů, nikoli konkrétní předpověď pro určité období. </a:t>
            </a:r>
          </a:p>
        </p:txBody>
      </p:sp>
    </p:spTree>
    <p:extLst>
      <p:ext uri="{BB962C8B-B14F-4D97-AF65-F5344CB8AC3E}">
        <p14:creationId xmlns:p14="http://schemas.microsoft.com/office/powerpoint/2010/main" val="3501332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>
            <a:extLst>
              <a:ext uri="{FF2B5EF4-FFF2-40B4-BE49-F238E27FC236}">
                <a16:creationId xmlns:a16="http://schemas.microsoft.com/office/drawing/2014/main" id="{568B9327-DF62-41CE-B275-B9776AECB9B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23434" y="1529113"/>
            <a:ext cx="7253866" cy="3240000"/>
          </a:xfrm>
          <a:prstGeom prst="rect">
            <a:avLst/>
          </a:prstGeom>
        </p:spPr>
      </p:pic>
      <p:pic>
        <p:nvPicPr>
          <p:cNvPr id="19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16" y="4774228"/>
            <a:ext cx="7834441" cy="830403"/>
          </a:xfrm>
          <a:prstGeom prst="rect">
            <a:avLst/>
          </a:prstGeom>
        </p:spPr>
      </p:pic>
      <p:sp>
        <p:nvSpPr>
          <p:cNvPr id="24" name="TextovéPole 23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1400971" y="198705"/>
            <a:ext cx="9229366" cy="76944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SEIR model: udržení a částečné posílení opatření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Dopad potenciálních opatření zavedených od 1.3.2021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ovéPole 12">
            <a:extLst>
              <a:ext uri="{FF2B5EF4-FFF2-40B4-BE49-F238E27FC236}">
                <a16:creationId xmlns:a16="http://schemas.microsoft.com/office/drawing/2014/main" id="{9119B67F-49E4-4A7A-BA36-DAE66AAD4855}"/>
              </a:ext>
            </a:extLst>
          </p:cNvPr>
          <p:cNvSpPr txBox="1"/>
          <p:nvPr/>
        </p:nvSpPr>
        <p:spPr>
          <a:xfrm rot="16200000">
            <a:off x="-823009" y="3093360"/>
            <a:ext cx="303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Nové případy onemocnění za den</a:t>
            </a:r>
          </a:p>
        </p:txBody>
      </p:sp>
      <p:sp>
        <p:nvSpPr>
          <p:cNvPr id="30" name="TextovéPole 25">
            <a:extLst>
              <a:ext uri="{FF2B5EF4-FFF2-40B4-BE49-F238E27FC236}">
                <a16:creationId xmlns:a16="http://schemas.microsoft.com/office/drawing/2014/main" id="{65FFF22E-E755-4AB1-9AFC-9DBD69DD7F82}"/>
              </a:ext>
            </a:extLst>
          </p:cNvPr>
          <p:cNvSpPr txBox="1"/>
          <p:nvPr/>
        </p:nvSpPr>
        <p:spPr>
          <a:xfrm>
            <a:off x="846581" y="1841326"/>
            <a:ext cx="552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bez periodicity v rámci týdne, odpovídá cca týdenním klouzavým průměrům</a:t>
            </a:r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1C4F1DEC-CA3B-4E8E-8A7E-D9123A0B7B2C}"/>
              </a:ext>
            </a:extLst>
          </p:cNvPr>
          <p:cNvSpPr/>
          <p:nvPr/>
        </p:nvSpPr>
        <p:spPr>
          <a:xfrm>
            <a:off x="8269867" y="1736774"/>
            <a:ext cx="381118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opatření od 28.12.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40 %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40 %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základní reprodukce o 10%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30 % od 4.1.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25.1.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základní reprodukce o 70 %</a:t>
            </a:r>
            <a:b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(simulace šíření nakažlivějších forem viru, simulace nedodržování opatření)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opatření od 1.3.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30 %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30 %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uvedeny podíly normálních kontaktů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0F1B0D8B-D2F4-4533-8528-E8DD2C61DC04}"/>
              </a:ext>
            </a:extLst>
          </p:cNvPr>
          <p:cNvCxnSpPr/>
          <p:nvPr/>
        </p:nvCxnSpPr>
        <p:spPr>
          <a:xfrm>
            <a:off x="5627298" y="1567219"/>
            <a:ext cx="496389" cy="17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véPole 24">
            <a:extLst>
              <a:ext uri="{FF2B5EF4-FFF2-40B4-BE49-F238E27FC236}">
                <a16:creationId xmlns:a16="http://schemas.microsoft.com/office/drawing/2014/main" id="{D23E56DB-DDE0-4AA6-BB35-813E6B878D6D}"/>
              </a:ext>
            </a:extLst>
          </p:cNvPr>
          <p:cNvSpPr txBox="1"/>
          <p:nvPr/>
        </p:nvSpPr>
        <p:spPr>
          <a:xfrm>
            <a:off x="6158521" y="1404755"/>
            <a:ext cx="2010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Predikce – scénář B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42BED43F-A47C-4D3B-9F87-076250E20B18}"/>
              </a:ext>
            </a:extLst>
          </p:cNvPr>
          <p:cNvSpPr txBox="1"/>
          <p:nvPr/>
        </p:nvSpPr>
        <p:spPr>
          <a:xfrm>
            <a:off x="1400971" y="1239293"/>
            <a:ext cx="3504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oranžově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dosud pozorovaná data,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časové </a:t>
            </a:r>
            <a:r>
              <a:rPr kumimoji="0" lang="cs-CZ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zpoždění k hlášení 4 dny, PRACOVNÍ DNY</a:t>
            </a:r>
            <a:endParaRPr kumimoji="0" lang="cs-CZ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C11F9500-ED81-45FD-AF3C-90840EEBF1C3}"/>
              </a:ext>
            </a:extLst>
          </p:cNvPr>
          <p:cNvSpPr txBox="1"/>
          <p:nvPr/>
        </p:nvSpPr>
        <p:spPr>
          <a:xfrm>
            <a:off x="169916" y="5879623"/>
            <a:ext cx="803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 SEIR, který zahrnuje vybrané předpoklady a slouží ke zkoumání dopadu změny různých parametrů epidemie. Vzhledem k neurčitostem ve struktuře modelu (například limitované znalosti o skutečné vnímavosti populace k viru a k jeho novým variantám) je nezbytné výsledky brát jako orientační, umožňující zejména celkové srovnávání jednotlivých scénářů, nikoli konkrétní předpověď pro určité období. </a:t>
            </a:r>
          </a:p>
        </p:txBody>
      </p:sp>
    </p:spTree>
    <p:extLst>
      <p:ext uri="{BB962C8B-B14F-4D97-AF65-F5344CB8AC3E}">
        <p14:creationId xmlns:p14="http://schemas.microsoft.com/office/powerpoint/2010/main" val="9273447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5533108D-E107-45C3-A24F-006C8B5BE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72" y="1530553"/>
            <a:ext cx="7253866" cy="3240000"/>
          </a:xfrm>
          <a:prstGeom prst="rect">
            <a:avLst/>
          </a:prstGeom>
        </p:spPr>
      </p:pic>
      <p:pic>
        <p:nvPicPr>
          <p:cNvPr id="19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35" y="4775371"/>
            <a:ext cx="7834442" cy="830403"/>
          </a:xfrm>
          <a:prstGeom prst="rect">
            <a:avLst/>
          </a:prstGeom>
        </p:spPr>
      </p:pic>
      <p:sp>
        <p:nvSpPr>
          <p:cNvPr id="24" name="TextovéPole 23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1400971" y="198705"/>
            <a:ext cx="9229366" cy="76944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SEIR model: udržení a významné posílení opatření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Silný dopad potenciálních opatření zavedených od 1.3.2021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ovéPole 12">
            <a:extLst>
              <a:ext uri="{FF2B5EF4-FFF2-40B4-BE49-F238E27FC236}">
                <a16:creationId xmlns:a16="http://schemas.microsoft.com/office/drawing/2014/main" id="{9119B67F-49E4-4A7A-BA36-DAE66AAD4855}"/>
              </a:ext>
            </a:extLst>
          </p:cNvPr>
          <p:cNvSpPr txBox="1"/>
          <p:nvPr/>
        </p:nvSpPr>
        <p:spPr>
          <a:xfrm rot="16200000">
            <a:off x="-823009" y="3093360"/>
            <a:ext cx="303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Nové případy onemocnění za den</a:t>
            </a:r>
          </a:p>
        </p:txBody>
      </p:sp>
      <p:sp>
        <p:nvSpPr>
          <p:cNvPr id="30" name="TextovéPole 25">
            <a:extLst>
              <a:ext uri="{FF2B5EF4-FFF2-40B4-BE49-F238E27FC236}">
                <a16:creationId xmlns:a16="http://schemas.microsoft.com/office/drawing/2014/main" id="{65FFF22E-E755-4AB1-9AFC-9DBD69DD7F82}"/>
              </a:ext>
            </a:extLst>
          </p:cNvPr>
          <p:cNvSpPr txBox="1"/>
          <p:nvPr/>
        </p:nvSpPr>
        <p:spPr>
          <a:xfrm>
            <a:off x="846581" y="1841326"/>
            <a:ext cx="552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bez periodicity v rámci týdne, odpovídá cca týdenním klouzavým průměrům</a:t>
            </a:r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1C4F1DEC-CA3B-4E8E-8A7E-D9123A0B7B2C}"/>
              </a:ext>
            </a:extLst>
          </p:cNvPr>
          <p:cNvSpPr/>
          <p:nvPr/>
        </p:nvSpPr>
        <p:spPr>
          <a:xfrm>
            <a:off x="8340641" y="1532028"/>
            <a:ext cx="381118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opatření od 28.12.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40 %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40 %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základní reprodukce o 10%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30 % od 4.1.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25.1.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základní reprodukce o 70 %</a:t>
            </a:r>
            <a:b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(simulace šíření nakažlivějších forem viru, simulace nedodržování opatření)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opatření od 1.3.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</a:t>
            </a: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20 %</a:t>
            </a:r>
            <a:endParaRPr kumimoji="0" lang="en-US" sz="1600" b="1" i="0" u="sng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</a:t>
            </a: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20 - 25 %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uvedeny podíly normálních kontaktů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0F1B0D8B-D2F4-4533-8528-E8DD2C61DC04}"/>
              </a:ext>
            </a:extLst>
          </p:cNvPr>
          <p:cNvCxnSpPr/>
          <p:nvPr/>
        </p:nvCxnSpPr>
        <p:spPr>
          <a:xfrm>
            <a:off x="5672750" y="1532028"/>
            <a:ext cx="496389" cy="17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véPole 24">
            <a:extLst>
              <a:ext uri="{FF2B5EF4-FFF2-40B4-BE49-F238E27FC236}">
                <a16:creationId xmlns:a16="http://schemas.microsoft.com/office/drawing/2014/main" id="{D23E56DB-DDE0-4AA6-BB35-813E6B878D6D}"/>
              </a:ext>
            </a:extLst>
          </p:cNvPr>
          <p:cNvSpPr txBox="1"/>
          <p:nvPr/>
        </p:nvSpPr>
        <p:spPr>
          <a:xfrm>
            <a:off x="6203973" y="1369564"/>
            <a:ext cx="2010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Predikce – scénář C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42BED43F-A47C-4D3B-9F87-076250E20B18}"/>
              </a:ext>
            </a:extLst>
          </p:cNvPr>
          <p:cNvSpPr txBox="1"/>
          <p:nvPr/>
        </p:nvSpPr>
        <p:spPr>
          <a:xfrm>
            <a:off x="1400971" y="1197205"/>
            <a:ext cx="3609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oranžově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dosud pozorovaná data,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 klouzavý průměr, časové </a:t>
            </a:r>
            <a:r>
              <a:rPr kumimoji="0" lang="cs-CZ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zpoždění k hlášení 4 dny</a:t>
            </a:r>
            <a:endParaRPr kumimoji="0" lang="cs-CZ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C11F9500-ED81-45FD-AF3C-90840EEBF1C3}"/>
              </a:ext>
            </a:extLst>
          </p:cNvPr>
          <p:cNvSpPr txBox="1"/>
          <p:nvPr/>
        </p:nvSpPr>
        <p:spPr>
          <a:xfrm>
            <a:off x="169916" y="5870196"/>
            <a:ext cx="803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 SEIR, který zahrnuje vybrané předpoklady a slouží ke zkoumání dopadu změny různých parametrů epidemie. Vzhledem k neurčitostem ve struktuře modelu (například limitované znalosti o skutečné vnímavosti populace k viru a k jeho novým variantám) je nezbytné výsledky brát jako orientační, umožňující zejména celkové srovnávání jednotlivých scénářů, nikoli konkrétní předpověď pro určité období. </a:t>
            </a:r>
          </a:p>
        </p:txBody>
      </p:sp>
    </p:spTree>
    <p:extLst>
      <p:ext uri="{BB962C8B-B14F-4D97-AF65-F5344CB8AC3E}">
        <p14:creationId xmlns:p14="http://schemas.microsoft.com/office/powerpoint/2010/main" val="3605328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4D6BFC88-E197-43EF-A7BE-F790341A73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26490" y="1526240"/>
            <a:ext cx="7253866" cy="3240000"/>
          </a:xfrm>
          <a:prstGeom prst="rect">
            <a:avLst/>
          </a:prstGeom>
        </p:spPr>
      </p:pic>
      <p:pic>
        <p:nvPicPr>
          <p:cNvPr id="19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35" y="4775371"/>
            <a:ext cx="7834442" cy="830403"/>
          </a:xfrm>
          <a:prstGeom prst="rect">
            <a:avLst/>
          </a:prstGeom>
        </p:spPr>
      </p:pic>
      <p:sp>
        <p:nvSpPr>
          <p:cNvPr id="24" name="TextovéPole 23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1400971" y="198705"/>
            <a:ext cx="9229366" cy="76944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SEIR model: udržení a významné posílení opatření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Silný dopad potenciálních opatření zavedených od 1.3.2021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ovéPole 12">
            <a:extLst>
              <a:ext uri="{FF2B5EF4-FFF2-40B4-BE49-F238E27FC236}">
                <a16:creationId xmlns:a16="http://schemas.microsoft.com/office/drawing/2014/main" id="{9119B67F-49E4-4A7A-BA36-DAE66AAD4855}"/>
              </a:ext>
            </a:extLst>
          </p:cNvPr>
          <p:cNvSpPr txBox="1"/>
          <p:nvPr/>
        </p:nvSpPr>
        <p:spPr>
          <a:xfrm rot="16200000">
            <a:off x="-823009" y="3093360"/>
            <a:ext cx="303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Nové případy onemocnění za den</a:t>
            </a:r>
          </a:p>
        </p:txBody>
      </p:sp>
      <p:sp>
        <p:nvSpPr>
          <p:cNvPr id="30" name="TextovéPole 25">
            <a:extLst>
              <a:ext uri="{FF2B5EF4-FFF2-40B4-BE49-F238E27FC236}">
                <a16:creationId xmlns:a16="http://schemas.microsoft.com/office/drawing/2014/main" id="{65FFF22E-E755-4AB1-9AFC-9DBD69DD7F82}"/>
              </a:ext>
            </a:extLst>
          </p:cNvPr>
          <p:cNvSpPr txBox="1"/>
          <p:nvPr/>
        </p:nvSpPr>
        <p:spPr>
          <a:xfrm>
            <a:off x="846581" y="1841326"/>
            <a:ext cx="552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bez periodicity v rámci týdne, odpovídá cca týdenním klouzavým průměrům</a:t>
            </a:r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1C4F1DEC-CA3B-4E8E-8A7E-D9123A0B7B2C}"/>
              </a:ext>
            </a:extLst>
          </p:cNvPr>
          <p:cNvSpPr/>
          <p:nvPr/>
        </p:nvSpPr>
        <p:spPr>
          <a:xfrm>
            <a:off x="8340641" y="1532028"/>
            <a:ext cx="381118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opatření od 28.12.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40 %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40 %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základní reprodukce o 10%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30 % od 4.1.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25.1.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základní reprodukce o 70 %</a:t>
            </a:r>
            <a:b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(simulace šíření nakažlivějších forem viru, simulace nedodržování opatření)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opatření od 1.3.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</a:t>
            </a: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20 %</a:t>
            </a:r>
            <a:endParaRPr kumimoji="0" lang="en-US" sz="1600" b="1" i="0" u="sng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</a:t>
            </a: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20 - 25 %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uvedeny podíly normálních kontaktů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0F1B0D8B-D2F4-4533-8528-E8DD2C61DC04}"/>
              </a:ext>
            </a:extLst>
          </p:cNvPr>
          <p:cNvCxnSpPr/>
          <p:nvPr/>
        </p:nvCxnSpPr>
        <p:spPr>
          <a:xfrm>
            <a:off x="5672750" y="1532028"/>
            <a:ext cx="496389" cy="17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véPole 24">
            <a:extLst>
              <a:ext uri="{FF2B5EF4-FFF2-40B4-BE49-F238E27FC236}">
                <a16:creationId xmlns:a16="http://schemas.microsoft.com/office/drawing/2014/main" id="{D23E56DB-DDE0-4AA6-BB35-813E6B878D6D}"/>
              </a:ext>
            </a:extLst>
          </p:cNvPr>
          <p:cNvSpPr txBox="1"/>
          <p:nvPr/>
        </p:nvSpPr>
        <p:spPr>
          <a:xfrm>
            <a:off x="6203973" y="1369564"/>
            <a:ext cx="2010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Predikce – scénář C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42BED43F-A47C-4D3B-9F87-076250E20B18}"/>
              </a:ext>
            </a:extLst>
          </p:cNvPr>
          <p:cNvSpPr txBox="1"/>
          <p:nvPr/>
        </p:nvSpPr>
        <p:spPr>
          <a:xfrm>
            <a:off x="1400971" y="1197205"/>
            <a:ext cx="3609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oranžově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dosud pozorovaná data,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časové </a:t>
            </a:r>
            <a:r>
              <a:rPr kumimoji="0" lang="cs-CZ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zpoždění k hlášení 4 dny, PRACOVNÍ DNY</a:t>
            </a:r>
            <a:endParaRPr kumimoji="0" lang="cs-CZ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C11F9500-ED81-45FD-AF3C-90840EEBF1C3}"/>
              </a:ext>
            </a:extLst>
          </p:cNvPr>
          <p:cNvSpPr txBox="1"/>
          <p:nvPr/>
        </p:nvSpPr>
        <p:spPr>
          <a:xfrm>
            <a:off x="169916" y="5870196"/>
            <a:ext cx="803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 SEIR, který zahrnuje vybrané předpoklady a slouží ke zkoumání dopadu změny různých parametrů epidemie. Vzhledem k neurčitostem ve struktuře modelu (například limitované znalosti o skutečné vnímavosti populace k viru a k jeho novým variantám) je nezbytné výsledky brát jako orientační, umožňující zejména celkové srovnávání jednotlivých scénářů, nikoli konkrétní předpověď pro určité období. </a:t>
            </a:r>
          </a:p>
        </p:txBody>
      </p:sp>
    </p:spTree>
    <p:extLst>
      <p:ext uri="{BB962C8B-B14F-4D97-AF65-F5344CB8AC3E}">
        <p14:creationId xmlns:p14="http://schemas.microsoft.com/office/powerpoint/2010/main" val="302279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véPole 18"/>
          <p:cNvSpPr txBox="1"/>
          <p:nvPr/>
        </p:nvSpPr>
        <p:spPr>
          <a:xfrm>
            <a:off x="218429" y="500833"/>
            <a:ext cx="118293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Změna v šíření nákazy po 25.2. 2021</a:t>
            </a: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Na konci února 2021 přestal </a:t>
            </a: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vývoj  populační zátěže eskalovat a částečně se stabilizoval, byť na velmi vysokých hodnotách. V důsledku toho reprodukční číslo postupně klesalo. Mezi-týdenní nárůsty zachycených případů klesly z + 30% na cca + 14%. V následujících dnech se začala projevovat nově přijatá opatření a epidemie začne mírně brzdit.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Dle predikcí kalibrovaných v lednu došlo na konci února a počátku března k dalšímu nárůstu pozitivních záchytů nákazy, v pracovních dnech průměrné denní počty překročily 14 000 nově prokázaných diagnóz. Růst avšak zpomaloval a reálně zachycené počty odpovídaly predikcím dle mírně klesajícího reprodukčního čísla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 &lt; 1,15).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6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148985" y="2587892"/>
            <a:ext cx="1640138" cy="440179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Šipka dolů 6"/>
          <p:cNvSpPr/>
          <p:nvPr/>
        </p:nvSpPr>
        <p:spPr>
          <a:xfrm>
            <a:off x="5148985" y="5359056"/>
            <a:ext cx="1640138" cy="440179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8826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ovéPole 4">
            <a:extLst>
              <a:ext uri="{FF2B5EF4-FFF2-40B4-BE49-F238E27FC236}">
                <a16:creationId xmlns:a16="http://schemas.microsoft.com/office/drawing/2014/main" id="{A8F32B7D-2094-4232-AD78-BE19DD7B9AE6}"/>
              </a:ext>
            </a:extLst>
          </p:cNvPr>
          <p:cNvSpPr txBox="1"/>
          <p:nvPr/>
        </p:nvSpPr>
        <p:spPr>
          <a:xfrm>
            <a:off x="715479" y="683261"/>
            <a:ext cx="1075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 konci února a počátku března narostly denní průměrné záchyty COVID-19 nad 14 000. Růst však zpomaloval a počty nově prokázaných případů odpovídají vývoji dle R &lt; </a:t>
            </a:r>
            <a:r>
              <a:rPr kumimoji="0" lang="cs-CZ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0,85 </a:t>
            </a: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70790D6-BA3F-46D0-99B1-4BDE2A0A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00" y="2574"/>
            <a:ext cx="6776706" cy="576000"/>
          </a:xfrm>
        </p:spPr>
        <p:txBody>
          <a:bodyPr/>
          <a:lstStyle/>
          <a:p>
            <a:r>
              <a:rPr lang="cs-CZ" dirty="0"/>
              <a:t>Krátkodobé predikce pro období 4 týdnů (od 8. 3.) 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D17C0D56-A7EB-44C4-AAAE-1EA91ADEDCC1}"/>
              </a:ext>
            </a:extLst>
          </p:cNvPr>
          <p:cNvSpPr txBox="1"/>
          <p:nvPr/>
        </p:nvSpPr>
        <p:spPr>
          <a:xfrm>
            <a:off x="329939" y="5923224"/>
            <a:ext cx="11293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Predikované počty odpovídají modelovaným hodnotám (kalibrovaným na hodnoty pozorované v pracovních dnech), naměřené hodnoty zahrnují všechny počty hlášené do databáze.</a:t>
            </a:r>
          </a:p>
        </p:txBody>
      </p:sp>
      <p:sp>
        <p:nvSpPr>
          <p:cNvPr id="3" name="Šipka dolů 2"/>
          <p:cNvSpPr/>
          <p:nvPr/>
        </p:nvSpPr>
        <p:spPr>
          <a:xfrm>
            <a:off x="3814619" y="1408547"/>
            <a:ext cx="905163" cy="3602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Šipka dolů 9"/>
          <p:cNvSpPr/>
          <p:nvPr/>
        </p:nvSpPr>
        <p:spPr>
          <a:xfrm>
            <a:off x="8502073" y="1429719"/>
            <a:ext cx="905163" cy="3602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4" name="Tabulka 13">
            <a:extLst>
              <a:ext uri="{FF2B5EF4-FFF2-40B4-BE49-F238E27FC236}">
                <a16:creationId xmlns:a16="http://schemas.microsoft.com/office/drawing/2014/main" id="{333B0893-E8BA-4EAF-A620-5A7A1BA58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770570"/>
              </p:ext>
            </p:extLst>
          </p:nvPr>
        </p:nvGraphicFramePr>
        <p:xfrm>
          <a:off x="1074625" y="1890064"/>
          <a:ext cx="9972000" cy="389495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93810515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27255013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88958535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48786824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89101020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340384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264344487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091220691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l"/>
                      <a:endParaRPr lang="cs-CZ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cs-CZ" sz="1600" u="sng" dirty="0"/>
                        <a:t>Predikovaný celkový počet</a:t>
                      </a:r>
                      <a:r>
                        <a:rPr lang="cs-CZ" sz="1600" u="none" dirty="0"/>
                        <a:t> </a:t>
                      </a:r>
                      <a:br>
                        <a:rPr lang="cs-CZ" sz="1600" u="none" dirty="0"/>
                      </a:br>
                      <a:r>
                        <a:rPr lang="cs-CZ" sz="1600" u="none" dirty="0"/>
                        <a:t>N</a:t>
                      </a:r>
                      <a:r>
                        <a:rPr lang="cs-CZ" sz="1600" dirty="0"/>
                        <a:t>ově prokázané nákazy COVID-19</a:t>
                      </a:r>
                      <a:endParaRPr lang="cs-CZ" sz="16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u="sng" dirty="0"/>
                        <a:t>Predikovaný průměrný denní počet</a:t>
                      </a:r>
                      <a:r>
                        <a:rPr lang="cs-CZ" sz="1600" dirty="0"/>
                        <a:t> Nově prokázané nákazy COVID-19</a:t>
                      </a:r>
                      <a:endParaRPr lang="cs-CZ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b="1" dirty="0"/>
                        <a:t>Realita: naměřené</a:t>
                      </a:r>
                    </a:p>
                    <a:p>
                      <a:pPr algn="ctr"/>
                      <a:r>
                        <a:rPr lang="cs-CZ" sz="1400" b="1" dirty="0"/>
                        <a:t>hodnoty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Hodnota R</a:t>
                      </a:r>
                      <a:br>
                        <a:rPr lang="cs-CZ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cs-CZ" sz="12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(od 1</a:t>
                      </a:r>
                      <a:r>
                        <a:rPr lang="en-US" sz="12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cs-CZ" sz="12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3.)</a:t>
                      </a:r>
                      <a:endParaRPr lang="cs-CZ" sz="16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0,80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0,90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1,10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+mj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1,15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+mj-lt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0,80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0,90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1,10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+mj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1,15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+mj-lt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dirty="0"/>
                        <a:t>denní průměr v pracovních dnech</a:t>
                      </a:r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491739"/>
                  </a:ext>
                </a:extLst>
              </a:tr>
              <a:tr h="562258">
                <a:tc>
                  <a:txBody>
                    <a:bodyPr/>
                    <a:lstStyle/>
                    <a:p>
                      <a:pPr marL="92075" indent="0" algn="l" fontAlgn="b"/>
                      <a:r>
                        <a:rPr lang="cs-CZ" sz="14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Období </a:t>
                      </a:r>
                      <a:r>
                        <a:rPr lang="cs-CZ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cs-CZ" sz="1450" b="1" u="none" strike="noStrike" dirty="0">
                          <a:effectLst/>
                        </a:rPr>
                        <a:t>.–14. 3.</a:t>
                      </a:r>
                      <a:endParaRPr lang="cs-CZ" sz="14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tisíc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tisíc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 tisíc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 tisíc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12 536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13 740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14 049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13 348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621032"/>
                  </a:ext>
                </a:extLst>
              </a:tr>
              <a:tr h="562258">
                <a:tc>
                  <a:txBody>
                    <a:bodyPr/>
                    <a:lstStyle/>
                    <a:p>
                      <a:pPr marL="92075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50" u="none" strike="noStrike" dirty="0">
                          <a:effectLst/>
                        </a:rPr>
                        <a:t>Období </a:t>
                      </a:r>
                      <a:r>
                        <a:rPr lang="cs-CZ" sz="1450" b="1" u="none" strike="noStrike" dirty="0">
                          <a:effectLst/>
                        </a:rPr>
                        <a:t>15.–21. 3.</a:t>
                      </a:r>
                      <a:endParaRPr lang="cs-CZ" sz="14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tisíc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tisíc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tisíc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 tisíc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10 988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16 355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17 899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62736"/>
                  </a:ext>
                </a:extLst>
              </a:tr>
              <a:tr h="562258">
                <a:tc>
                  <a:txBody>
                    <a:bodyPr/>
                    <a:lstStyle/>
                    <a:p>
                      <a:pPr marL="92075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Období </a:t>
                      </a:r>
                      <a:r>
                        <a:rPr lang="cs-CZ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r>
                        <a:rPr lang="cs-CZ" sz="1450" b="1" u="none" strike="noStrike" dirty="0">
                          <a:effectLst/>
                        </a:rPr>
                        <a:t>.–28. 3.</a:t>
                      </a:r>
                      <a:endParaRPr lang="cs-CZ" sz="14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tisíc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tisíc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 tisíc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 tisíc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9 674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18 525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21 449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8 737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466947"/>
                  </a:ext>
                </a:extLst>
              </a:tr>
              <a:tr h="562258">
                <a:tc>
                  <a:txBody>
                    <a:bodyPr/>
                    <a:lstStyle/>
                    <a:p>
                      <a:pPr marL="92075" indent="0" algn="l" fontAlgn="b"/>
                      <a:r>
                        <a:rPr lang="cs-CZ" sz="14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Období </a:t>
                      </a:r>
                      <a:r>
                        <a:rPr lang="cs-CZ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29. 3</a:t>
                      </a:r>
                      <a:r>
                        <a:rPr lang="cs-CZ" sz="1450" b="1" u="none" strike="noStrike" dirty="0">
                          <a:effectLst/>
                        </a:rPr>
                        <a:t>.–4. 4.</a:t>
                      </a:r>
                      <a:endParaRPr lang="cs-CZ" sz="14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tisíc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 tisíc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 tisíc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180 tisíc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8 527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20 979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25 694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6 576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246171"/>
                  </a:ext>
                </a:extLst>
              </a:tr>
            </a:tbl>
          </a:graphicData>
        </a:graphic>
      </p:graphicFrame>
      <p:sp>
        <p:nvSpPr>
          <p:cNvPr id="15" name="Šipka dolů 8">
            <a:extLst>
              <a:ext uri="{FF2B5EF4-FFF2-40B4-BE49-F238E27FC236}">
                <a16:creationId xmlns:a16="http://schemas.microsoft.com/office/drawing/2014/main" id="{2A4C4C63-FC62-45E1-8E4B-A7C635A4D22A}"/>
              </a:ext>
            </a:extLst>
          </p:cNvPr>
          <p:cNvSpPr/>
          <p:nvPr/>
        </p:nvSpPr>
        <p:spPr>
          <a:xfrm>
            <a:off x="8182266" y="3558063"/>
            <a:ext cx="208345" cy="1736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Šipka dolů 8">
            <a:extLst>
              <a:ext uri="{FF2B5EF4-FFF2-40B4-BE49-F238E27FC236}">
                <a16:creationId xmlns:a16="http://schemas.microsoft.com/office/drawing/2014/main" id="{FEEE55F7-188E-477E-92F5-7A3D5205935A}"/>
              </a:ext>
            </a:extLst>
          </p:cNvPr>
          <p:cNvSpPr/>
          <p:nvPr/>
        </p:nvSpPr>
        <p:spPr>
          <a:xfrm>
            <a:off x="7973921" y="4161507"/>
            <a:ext cx="208345" cy="1736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Šipka dolů 8">
            <a:extLst>
              <a:ext uri="{FF2B5EF4-FFF2-40B4-BE49-F238E27FC236}">
                <a16:creationId xmlns:a16="http://schemas.microsoft.com/office/drawing/2014/main" id="{B8B2B3DA-F2A5-4023-8F71-1AC811A52714}"/>
              </a:ext>
            </a:extLst>
          </p:cNvPr>
          <p:cNvSpPr/>
          <p:nvPr/>
        </p:nvSpPr>
        <p:spPr>
          <a:xfrm>
            <a:off x="7252998" y="4692137"/>
            <a:ext cx="208345" cy="1736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Šipka dolů 8">
            <a:extLst>
              <a:ext uri="{FF2B5EF4-FFF2-40B4-BE49-F238E27FC236}">
                <a16:creationId xmlns:a16="http://schemas.microsoft.com/office/drawing/2014/main" id="{B8B2B3DA-F2A5-4023-8F71-1AC811A52714}"/>
              </a:ext>
            </a:extLst>
          </p:cNvPr>
          <p:cNvSpPr/>
          <p:nvPr/>
        </p:nvSpPr>
        <p:spPr>
          <a:xfrm>
            <a:off x="7044653" y="5232804"/>
            <a:ext cx="208345" cy="1736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92090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0790D6-BA3F-46D0-99B1-4BDE2A0A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630578" cy="576000"/>
          </a:xfrm>
        </p:spPr>
        <p:txBody>
          <a:bodyPr/>
          <a:lstStyle/>
          <a:p>
            <a:r>
              <a:rPr lang="cs-CZ" sz="2400" dirty="0">
                <a:latin typeface="+mn-lt"/>
              </a:rPr>
              <a:t>Původní predikce ve scénářích z konce ledna a února 2021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399F9D63-C378-4018-B97A-C6FF1B38BBF2}"/>
              </a:ext>
            </a:extLst>
          </p:cNvPr>
          <p:cNvSpPr txBox="1"/>
          <p:nvPr/>
        </p:nvSpPr>
        <p:spPr>
          <a:xfrm>
            <a:off x="173293" y="1222719"/>
            <a:ext cx="3867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Scénáře vývoje dle hodnoty reprodukčního čísla 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69B8FCCD-AB42-495D-8900-E0EDAF4D3695}"/>
              </a:ext>
            </a:extLst>
          </p:cNvPr>
          <p:cNvSpPr txBox="1"/>
          <p:nvPr/>
        </p:nvSpPr>
        <p:spPr>
          <a:xfrm>
            <a:off x="4792918" y="843166"/>
            <a:ext cx="5031486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Rizikový scénář, R = 1,30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15432FB-02C6-4A48-823E-AAFFD38F04CD}"/>
              </a:ext>
            </a:extLst>
          </p:cNvPr>
          <p:cNvSpPr txBox="1"/>
          <p:nvPr/>
        </p:nvSpPr>
        <p:spPr>
          <a:xfrm>
            <a:off x="4792918" y="2152071"/>
            <a:ext cx="5031486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zpomalení (R = 0,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0)</a:t>
            </a:r>
          </a:p>
        </p:txBody>
      </p:sp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2FBBF0DE-751C-4A8D-9688-745F518DEA63}"/>
              </a:ext>
            </a:extLst>
          </p:cNvPr>
          <p:cNvCxnSpPr/>
          <p:nvPr/>
        </p:nvCxnSpPr>
        <p:spPr>
          <a:xfrm flipV="1">
            <a:off x="4154743" y="1068720"/>
            <a:ext cx="523875" cy="569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427BD7B2-178E-45A0-B634-921C0C8A629F}"/>
              </a:ext>
            </a:extLst>
          </p:cNvPr>
          <p:cNvCxnSpPr/>
          <p:nvPr/>
        </p:nvCxnSpPr>
        <p:spPr>
          <a:xfrm>
            <a:off x="4154743" y="1707635"/>
            <a:ext cx="523875" cy="640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6">
            <a:extLst>
              <a:ext uri="{FF2B5EF4-FFF2-40B4-BE49-F238E27FC236}">
                <a16:creationId xmlns:a16="http://schemas.microsoft.com/office/drawing/2014/main" id="{69CEF138-18A8-4271-9FEF-402DB7C25B86}"/>
              </a:ext>
            </a:extLst>
          </p:cNvPr>
          <p:cNvSpPr txBox="1"/>
          <p:nvPr/>
        </p:nvSpPr>
        <p:spPr>
          <a:xfrm>
            <a:off x="556549" y="2673513"/>
            <a:ext cx="297284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Denní počet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osob s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nově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prokázanou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nákazou COVID-19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D297EC6B-32AF-493A-B2A7-B285C8CEF178}"/>
              </a:ext>
            </a:extLst>
          </p:cNvPr>
          <p:cNvSpPr txBox="1"/>
          <p:nvPr/>
        </p:nvSpPr>
        <p:spPr>
          <a:xfrm>
            <a:off x="1672572" y="3346350"/>
            <a:ext cx="3861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1,3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endParaRPr kumimoji="0" lang="cs-CZ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3C9B186B-8163-428B-A364-E90D3144B57D}"/>
              </a:ext>
            </a:extLst>
          </p:cNvPr>
          <p:cNvSpPr/>
          <p:nvPr/>
        </p:nvSpPr>
        <p:spPr>
          <a:xfrm>
            <a:off x="3640751" y="2957091"/>
            <a:ext cx="237744" cy="2377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35669B2F-D612-4664-B709-53D98132D57A}"/>
              </a:ext>
            </a:extLst>
          </p:cNvPr>
          <p:cNvSpPr txBox="1"/>
          <p:nvPr/>
        </p:nvSpPr>
        <p:spPr>
          <a:xfrm>
            <a:off x="3937932" y="2905284"/>
            <a:ext cx="157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z IS IN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Přímá spojnice 18">
            <a:extLst>
              <a:ext uri="{FF2B5EF4-FFF2-40B4-BE49-F238E27FC236}">
                <a16:creationId xmlns:a16="http://schemas.microsoft.com/office/drawing/2014/main" id="{76B85254-1A7D-488E-9830-3F99A7742F43}"/>
              </a:ext>
            </a:extLst>
          </p:cNvPr>
          <p:cNvCxnSpPr>
            <a:cxnSpLocks/>
          </p:cNvCxnSpPr>
          <p:nvPr/>
        </p:nvCxnSpPr>
        <p:spPr>
          <a:xfrm>
            <a:off x="1377827" y="3501385"/>
            <a:ext cx="2377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7DE1342D-EB8B-4B07-AF76-9D71853830EC}"/>
              </a:ext>
            </a:extLst>
          </p:cNvPr>
          <p:cNvSpPr txBox="1"/>
          <p:nvPr/>
        </p:nvSpPr>
        <p:spPr>
          <a:xfrm>
            <a:off x="1672572" y="3571570"/>
            <a:ext cx="3135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1,20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E4706C2C-C343-4CD4-BC4A-ED6979CFCE85}"/>
              </a:ext>
            </a:extLst>
          </p:cNvPr>
          <p:cNvCxnSpPr>
            <a:cxnSpLocks/>
          </p:cNvCxnSpPr>
          <p:nvPr/>
        </p:nvCxnSpPr>
        <p:spPr>
          <a:xfrm>
            <a:off x="1377827" y="3724692"/>
            <a:ext cx="23774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095375A6-BA75-44A5-A84A-36A5A097F6F7}"/>
              </a:ext>
            </a:extLst>
          </p:cNvPr>
          <p:cNvSpPr txBox="1"/>
          <p:nvPr/>
        </p:nvSpPr>
        <p:spPr>
          <a:xfrm>
            <a:off x="1672572" y="3796790"/>
            <a:ext cx="3861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1,10</a:t>
            </a:r>
          </a:p>
        </p:txBody>
      </p:sp>
      <p:cxnSp>
        <p:nvCxnSpPr>
          <p:cNvPr id="23" name="Přímá spojnice 22">
            <a:extLst>
              <a:ext uri="{FF2B5EF4-FFF2-40B4-BE49-F238E27FC236}">
                <a16:creationId xmlns:a16="http://schemas.microsoft.com/office/drawing/2014/main" id="{AB76497E-F494-41CE-B6CE-8CEE02B36A8F}"/>
              </a:ext>
            </a:extLst>
          </p:cNvPr>
          <p:cNvCxnSpPr>
            <a:cxnSpLocks/>
          </p:cNvCxnSpPr>
          <p:nvPr/>
        </p:nvCxnSpPr>
        <p:spPr>
          <a:xfrm>
            <a:off x="1377827" y="3947999"/>
            <a:ext cx="237744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ovéPole 27">
            <a:extLst>
              <a:ext uri="{FF2B5EF4-FFF2-40B4-BE49-F238E27FC236}">
                <a16:creationId xmlns:a16="http://schemas.microsoft.com/office/drawing/2014/main" id="{66CCB7E5-B893-4905-A783-B3A264BEFB90}"/>
              </a:ext>
            </a:extLst>
          </p:cNvPr>
          <p:cNvSpPr txBox="1"/>
          <p:nvPr/>
        </p:nvSpPr>
        <p:spPr>
          <a:xfrm>
            <a:off x="10367102" y="2179172"/>
            <a:ext cx="154438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14. 3. 2021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346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predikovaných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23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456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predikovaných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16 052 predikovaných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6 783 predikovaných</a:t>
            </a:r>
          </a:p>
        </p:txBody>
      </p:sp>
      <p:graphicFrame>
        <p:nvGraphicFramePr>
          <p:cNvPr id="26" name="Chart 4">
            <a:extLst>
              <a:ext uri="{FF2B5EF4-FFF2-40B4-BE49-F238E27FC236}">
                <a16:creationId xmlns:a16="http://schemas.microsoft.com/office/drawing/2014/main" id="{624C8AE8-7ABE-431A-A9C8-DE9E31A1E2C5}"/>
              </a:ext>
            </a:extLst>
          </p:cNvPr>
          <p:cNvGraphicFramePr/>
          <p:nvPr/>
        </p:nvGraphicFramePr>
        <p:xfrm>
          <a:off x="381739" y="3285008"/>
          <a:ext cx="11354940" cy="35495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49506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49FFDB16-6BA7-414C-AA21-906CE20CF902}"/>
              </a:ext>
            </a:extLst>
          </p:cNvPr>
          <p:cNvGraphicFramePr>
            <a:graphicFrameLocks noGrp="1"/>
          </p:cNvGraphicFramePr>
          <p:nvPr/>
        </p:nvGraphicFramePr>
        <p:xfrm>
          <a:off x="398558" y="2012782"/>
          <a:ext cx="11324134" cy="362063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863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37">
                  <a:extLst>
                    <a:ext uri="{9D8B030D-6E8A-4147-A177-3AD203B41FA5}">
                      <a16:colId xmlns:a16="http://schemas.microsoft.com/office/drawing/2014/main" val="938105159"/>
                    </a:ext>
                  </a:extLst>
                </a:gridCol>
                <a:gridCol w="822937">
                  <a:extLst>
                    <a:ext uri="{9D8B030D-6E8A-4147-A177-3AD203B41FA5}">
                      <a16:colId xmlns:a16="http://schemas.microsoft.com/office/drawing/2014/main" val="2272550134"/>
                    </a:ext>
                  </a:extLst>
                </a:gridCol>
                <a:gridCol w="822937">
                  <a:extLst>
                    <a:ext uri="{9D8B030D-6E8A-4147-A177-3AD203B41FA5}">
                      <a16:colId xmlns:a16="http://schemas.microsoft.com/office/drawing/2014/main" val="1674881479"/>
                    </a:ext>
                  </a:extLst>
                </a:gridCol>
                <a:gridCol w="822937">
                  <a:extLst>
                    <a:ext uri="{9D8B030D-6E8A-4147-A177-3AD203B41FA5}">
                      <a16:colId xmlns:a16="http://schemas.microsoft.com/office/drawing/2014/main" val="3889585356"/>
                    </a:ext>
                  </a:extLst>
                </a:gridCol>
                <a:gridCol w="838354">
                  <a:extLst>
                    <a:ext uri="{9D8B030D-6E8A-4147-A177-3AD203B41FA5}">
                      <a16:colId xmlns:a16="http://schemas.microsoft.com/office/drawing/2014/main" val="2487868241"/>
                    </a:ext>
                  </a:extLst>
                </a:gridCol>
                <a:gridCol w="838354">
                  <a:extLst>
                    <a:ext uri="{9D8B030D-6E8A-4147-A177-3AD203B41FA5}">
                      <a16:colId xmlns:a16="http://schemas.microsoft.com/office/drawing/2014/main" val="2891010204"/>
                    </a:ext>
                  </a:extLst>
                </a:gridCol>
                <a:gridCol w="838354">
                  <a:extLst>
                    <a:ext uri="{9D8B030D-6E8A-4147-A177-3AD203B41FA5}">
                      <a16:colId xmlns:a16="http://schemas.microsoft.com/office/drawing/2014/main" val="23403849"/>
                    </a:ext>
                  </a:extLst>
                </a:gridCol>
                <a:gridCol w="838354">
                  <a:extLst>
                    <a:ext uri="{9D8B030D-6E8A-4147-A177-3AD203B41FA5}">
                      <a16:colId xmlns:a16="http://schemas.microsoft.com/office/drawing/2014/main" val="882152654"/>
                    </a:ext>
                  </a:extLst>
                </a:gridCol>
                <a:gridCol w="838354">
                  <a:extLst>
                    <a:ext uri="{9D8B030D-6E8A-4147-A177-3AD203B41FA5}">
                      <a16:colId xmlns:a16="http://schemas.microsoft.com/office/drawing/2014/main" val="3264344487"/>
                    </a:ext>
                  </a:extLst>
                </a:gridCol>
                <a:gridCol w="1153885">
                  <a:extLst>
                    <a:ext uri="{9D8B030D-6E8A-4147-A177-3AD203B41FA5}">
                      <a16:colId xmlns:a16="http://schemas.microsoft.com/office/drawing/2014/main" val="1385929866"/>
                    </a:ext>
                  </a:extLst>
                </a:gridCol>
              </a:tblGrid>
              <a:tr h="722680">
                <a:tc>
                  <a:txBody>
                    <a:bodyPr/>
                    <a:lstStyle/>
                    <a:p>
                      <a:pPr algn="l"/>
                      <a:endParaRPr lang="cs-CZ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cs-CZ" sz="1400" u="sng" dirty="0"/>
                        <a:t>Predikovaný celkový počet</a:t>
                      </a:r>
                      <a:r>
                        <a:rPr lang="cs-CZ" sz="1400" u="none" dirty="0"/>
                        <a:t> </a:t>
                      </a:r>
                      <a:br>
                        <a:rPr lang="cs-CZ" sz="1400" u="none" dirty="0"/>
                      </a:br>
                      <a:r>
                        <a:rPr lang="cs-CZ" sz="1400" u="none" dirty="0"/>
                        <a:t>N</a:t>
                      </a:r>
                      <a:r>
                        <a:rPr lang="cs-CZ" sz="1400" dirty="0"/>
                        <a:t>ově prokázané nákazy COVID-19</a:t>
                      </a:r>
                      <a:endParaRPr lang="cs-CZ" sz="14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u="sng" dirty="0"/>
                        <a:t>Predikovaný průměrný denní počet</a:t>
                      </a:r>
                      <a:br>
                        <a:rPr lang="cs-CZ" sz="1400" u="sng" dirty="0"/>
                      </a:br>
                      <a:r>
                        <a:rPr lang="cs-CZ" sz="1400" dirty="0"/>
                        <a:t>Nově prokázané nákazy COVID-19</a:t>
                      </a:r>
                      <a:endParaRPr lang="cs-CZ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b="1" dirty="0"/>
                        <a:t>Realita: naměřené</a:t>
                      </a:r>
                    </a:p>
                    <a:p>
                      <a:pPr algn="ctr"/>
                      <a:r>
                        <a:rPr lang="cs-CZ" sz="1400" b="1" dirty="0"/>
                        <a:t>hodnoty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Hodnota R</a:t>
                      </a:r>
                      <a:br>
                        <a:rPr lang="cs-CZ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cs-CZ" sz="12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(od 12</a:t>
                      </a:r>
                      <a:r>
                        <a:rPr lang="en-US" sz="12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cs-CZ" sz="12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2.)</a:t>
                      </a:r>
                      <a:endParaRPr lang="cs-CZ" sz="14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0,90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1,00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1,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1,20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1,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30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0,90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1,00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1,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1,20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1,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+mj-lt"/>
                        </a:rPr>
                        <a:t>30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dirty="0"/>
                        <a:t>denní průměr v pracovních dnech</a:t>
                      </a:r>
                      <a:endParaRPr lang="cs-CZ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491739"/>
                  </a:ext>
                </a:extLst>
              </a:tr>
              <a:tr h="562258">
                <a:tc>
                  <a:txBody>
                    <a:bodyPr/>
                    <a:lstStyle/>
                    <a:p>
                      <a:pPr marL="92075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50" u="none" strike="noStrike" dirty="0">
                          <a:effectLst/>
                        </a:rPr>
                        <a:t>Období </a:t>
                      </a:r>
                      <a:r>
                        <a:rPr lang="cs-CZ" sz="1450" b="1" u="none" strike="noStrike" dirty="0">
                          <a:effectLst/>
                        </a:rPr>
                        <a:t>15.–21. 2.</a:t>
                      </a:r>
                      <a:endParaRPr lang="cs-CZ" sz="14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74 tisíc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75 tisíc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76 tisíc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78 tisíc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79 tisíc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10 619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10 773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10 926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11 080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11 233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11 083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13780"/>
                  </a:ext>
                </a:extLst>
              </a:tr>
              <a:tr h="562258">
                <a:tc>
                  <a:txBody>
                    <a:bodyPr/>
                    <a:lstStyle/>
                    <a:p>
                      <a:pPr marL="92075" indent="0" algn="l" fontAlgn="b"/>
                      <a:r>
                        <a:rPr lang="cs-CZ" sz="14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Období </a:t>
                      </a:r>
                      <a:r>
                        <a:rPr lang="cs-CZ" sz="1450" b="1" u="none" strike="noStrike" dirty="0">
                          <a:effectLst/>
                        </a:rPr>
                        <a:t>22.–28. 2.</a:t>
                      </a:r>
                      <a:endParaRPr lang="cs-CZ" sz="14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65 tisíc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74 tisíc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83 tisíc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93 tisíc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103 tisíc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9 235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10 517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11 868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13 289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14 781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14 075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621032"/>
                  </a:ext>
                </a:extLst>
              </a:tr>
              <a:tr h="562258">
                <a:tc>
                  <a:txBody>
                    <a:bodyPr/>
                    <a:lstStyle/>
                    <a:p>
                      <a:pPr marL="92075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50" u="none" strike="noStrike" dirty="0">
                          <a:effectLst/>
                        </a:rPr>
                        <a:t>Období </a:t>
                      </a:r>
                      <a:r>
                        <a:rPr lang="cs-CZ" sz="1450" b="1" u="none" strike="noStrike" dirty="0">
                          <a:effectLst/>
                        </a:rPr>
                        <a:t>1.–7. 3.</a:t>
                      </a:r>
                      <a:endParaRPr lang="cs-CZ" sz="14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57 tisíc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74 tisíc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94 tisíc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118 tisíc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145 tisíc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8 141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10 571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13 444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16 804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20 690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14 386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62736"/>
                  </a:ext>
                </a:extLst>
              </a:tr>
              <a:tr h="562258">
                <a:tc>
                  <a:txBody>
                    <a:bodyPr/>
                    <a:lstStyle/>
                    <a:p>
                      <a:pPr marL="92075" indent="0" algn="l" fontAlgn="b"/>
                      <a:r>
                        <a:rPr lang="cs-CZ" sz="14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Období </a:t>
                      </a:r>
                      <a:r>
                        <a:rPr lang="cs-CZ" sz="145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cs-CZ" sz="1450" b="1" u="none" strike="noStrike" dirty="0">
                          <a:effectLst/>
                        </a:rPr>
                        <a:t>.–14. 3.</a:t>
                      </a:r>
                      <a:endParaRPr lang="cs-CZ" sz="14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50 tisíc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74 tisíc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107 tisíc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149 tisíc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203 tisíc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7 164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10 615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15 229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21 263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29 005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13 345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246171"/>
                  </a:ext>
                </a:extLst>
              </a:tr>
            </a:tbl>
          </a:graphicData>
        </a:graphic>
      </p:graphicFrame>
      <p:sp>
        <p:nvSpPr>
          <p:cNvPr id="5" name="TextovéPole 4">
            <a:extLst>
              <a:ext uri="{FF2B5EF4-FFF2-40B4-BE49-F238E27FC236}">
                <a16:creationId xmlns:a16="http://schemas.microsoft.com/office/drawing/2014/main" id="{A8F32B7D-2094-4232-AD78-BE19DD7B9AE6}"/>
              </a:ext>
            </a:extLst>
          </p:cNvPr>
          <p:cNvSpPr txBox="1"/>
          <p:nvPr/>
        </p:nvSpPr>
        <p:spPr>
          <a:xfrm>
            <a:off x="715479" y="674469"/>
            <a:ext cx="1075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 konci února a počátku března narostly denní průměrné záchyty COVID-19 nad 14 000. Růst však zpomaloval a počty nově prokázaných případů odpovídaly vývoji dle R &lt; 1,15. 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70790D6-BA3F-46D0-99B1-4BDE2A0A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00" y="2574"/>
            <a:ext cx="6776706" cy="576000"/>
          </a:xfrm>
        </p:spPr>
        <p:txBody>
          <a:bodyPr/>
          <a:lstStyle/>
          <a:p>
            <a:r>
              <a:rPr lang="cs-CZ" dirty="0"/>
              <a:t>Krátkodobé predikce pro období 4 týdnů (od 15.2.) 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D17C0D56-A7EB-44C4-AAAE-1EA91ADEDCC1}"/>
              </a:ext>
            </a:extLst>
          </p:cNvPr>
          <p:cNvSpPr txBox="1"/>
          <p:nvPr/>
        </p:nvSpPr>
        <p:spPr>
          <a:xfrm>
            <a:off x="193275" y="6047932"/>
            <a:ext cx="11734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Predikované počty odpovídají modelovaným hodnotám (kalibrovaným na hodnoty pozorované v pracovních dnech), naměřené hodnoty zahrnují všechny počty hlášené do databáze, včetně zřetelně nižších záchytů nemoci v nepracovních dnech. V případě denního průměrného počtu jsou uvedeny i hodnoty, které zahrnují pouze pracovní dny.</a:t>
            </a:r>
          </a:p>
        </p:txBody>
      </p:sp>
      <p:sp>
        <p:nvSpPr>
          <p:cNvPr id="3" name="Šipka dolů 2"/>
          <p:cNvSpPr/>
          <p:nvPr/>
        </p:nvSpPr>
        <p:spPr>
          <a:xfrm>
            <a:off x="3814619" y="1399755"/>
            <a:ext cx="905163" cy="3602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Šipka dolů 9"/>
          <p:cNvSpPr/>
          <p:nvPr/>
        </p:nvSpPr>
        <p:spPr>
          <a:xfrm>
            <a:off x="8502073" y="1420927"/>
            <a:ext cx="905163" cy="3602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Šipka dolů 7"/>
          <p:cNvSpPr/>
          <p:nvPr/>
        </p:nvSpPr>
        <p:spPr>
          <a:xfrm>
            <a:off x="9621875" y="4036670"/>
            <a:ext cx="208345" cy="1736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Šipka dolů 8"/>
          <p:cNvSpPr/>
          <p:nvPr/>
        </p:nvSpPr>
        <p:spPr>
          <a:xfrm>
            <a:off x="8746309" y="4663632"/>
            <a:ext cx="208345" cy="1736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817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ovéPole 25">
            <a:extLst>
              <a:ext uri="{FF2B5EF4-FFF2-40B4-BE49-F238E27FC236}">
                <a16:creationId xmlns:a16="http://schemas.microsoft.com/office/drawing/2014/main" id="{6B627DB5-E7BE-4826-83AC-838BCA5E7E3C}"/>
              </a:ext>
            </a:extLst>
          </p:cNvPr>
          <p:cNvSpPr txBox="1"/>
          <p:nvPr/>
        </p:nvSpPr>
        <p:spPr>
          <a:xfrm>
            <a:off x="154624" y="6405326"/>
            <a:ext cx="98235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Výpočet funkcí </a:t>
            </a:r>
            <a:r>
              <a:rPr kumimoji="0" lang="cs-CZ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estimate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 v software R (balíček </a:t>
            </a:r>
            <a:r>
              <a:rPr kumimoji="0" lang="cs-CZ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EpiEstim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7denní časové okno, předpoklad rozdělení sériového intervalu: průměr 4.8, SD 2.3 (</a:t>
            </a:r>
            <a:r>
              <a:rPr kumimoji="0" lang="cs-CZ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Nishiura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2020), odhad uveden jako medián a 2,5%–97,5% kvantily.</a:t>
            </a:r>
          </a:p>
        </p:txBody>
      </p:sp>
      <p:sp>
        <p:nvSpPr>
          <p:cNvPr id="14" name="TextovéPole 13"/>
          <p:cNvSpPr txBox="1"/>
          <p:nvPr/>
        </p:nvSpPr>
        <p:spPr>
          <a:xfrm>
            <a:off x="246352" y="10028"/>
            <a:ext cx="118009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Týdenní nárůsty počtů nově prokázaných případů zpomalují,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což vedlo i k poklesu odhadované hodnoty reprodukčního čísla (R)</a:t>
            </a:r>
            <a:endParaRPr kumimoji="0" lang="cs-CZ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ovéPole 20">
            <a:extLst>
              <a:ext uri="{FF2B5EF4-FFF2-40B4-BE49-F238E27FC236}">
                <a16:creationId xmlns:a16="http://schemas.microsoft.com/office/drawing/2014/main" id="{B53FBA91-9363-4D0D-828A-54F3C6CDFC6D}"/>
              </a:ext>
            </a:extLst>
          </p:cNvPr>
          <p:cNvSpPr txBox="1"/>
          <p:nvPr/>
        </p:nvSpPr>
        <p:spPr>
          <a:xfrm rot="16200000">
            <a:off x="-577054" y="4305215"/>
            <a:ext cx="1944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osob s COVID-19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9AF03425-3E02-466F-BF83-36B87BDA047A}"/>
              </a:ext>
            </a:extLst>
          </p:cNvPr>
          <p:cNvSpPr txBox="1"/>
          <p:nvPr/>
        </p:nvSpPr>
        <p:spPr>
          <a:xfrm>
            <a:off x="3065657" y="2684979"/>
            <a:ext cx="64931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Denní počet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osob s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nově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prokázanou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nákazou COVID-19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Přímá spojnice 24">
            <a:extLst>
              <a:ext uri="{FF2B5EF4-FFF2-40B4-BE49-F238E27FC236}">
                <a16:creationId xmlns:a16="http://schemas.microsoft.com/office/drawing/2014/main" id="{31568FD8-6055-4B36-8B91-D06C52D6F5EF}"/>
              </a:ext>
            </a:extLst>
          </p:cNvPr>
          <p:cNvCxnSpPr>
            <a:cxnSpLocks/>
          </p:cNvCxnSpPr>
          <p:nvPr/>
        </p:nvCxnSpPr>
        <p:spPr>
          <a:xfrm flipH="1">
            <a:off x="1442911" y="1778193"/>
            <a:ext cx="2100389" cy="1189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římá spojnice 30">
            <a:extLst>
              <a:ext uri="{FF2B5EF4-FFF2-40B4-BE49-F238E27FC236}">
                <a16:creationId xmlns:a16="http://schemas.microsoft.com/office/drawing/2014/main" id="{C2000322-775A-4809-8044-6C3A2633FB2E}"/>
              </a:ext>
            </a:extLst>
          </p:cNvPr>
          <p:cNvCxnSpPr>
            <a:cxnSpLocks/>
          </p:cNvCxnSpPr>
          <p:nvPr/>
        </p:nvCxnSpPr>
        <p:spPr>
          <a:xfrm>
            <a:off x="8750340" y="1720861"/>
            <a:ext cx="2317351" cy="124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Chart 4">
            <a:extLst>
              <a:ext uri="{FF2B5EF4-FFF2-40B4-BE49-F238E27FC236}">
                <a16:creationId xmlns:a16="http://schemas.microsoft.com/office/drawing/2014/main" id="{A5E5C59D-6EB8-43A7-9D48-4A35480DC7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9662912"/>
              </p:ext>
            </p:extLst>
          </p:nvPr>
        </p:nvGraphicFramePr>
        <p:xfrm>
          <a:off x="418529" y="2591454"/>
          <a:ext cx="11354940" cy="3796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Tabulka 2">
            <a:extLst>
              <a:ext uri="{FF2B5EF4-FFF2-40B4-BE49-F238E27FC236}">
                <a16:creationId xmlns:a16="http://schemas.microsoft.com/office/drawing/2014/main" id="{41C0902D-9CE5-4190-BB4C-DE511C9A7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611273"/>
              </p:ext>
            </p:extLst>
          </p:nvPr>
        </p:nvGraphicFramePr>
        <p:xfrm>
          <a:off x="2003154" y="1052628"/>
          <a:ext cx="8128000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948460810"/>
                    </a:ext>
                  </a:extLst>
                </a:gridCol>
              </a:tblGrid>
              <a:tr h="2080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3200" b="1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Aktuální odhad R pro ČR</a:t>
                      </a:r>
                      <a:endParaRPr lang="cs-CZ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3893919"/>
                  </a:ext>
                </a:extLst>
              </a:tr>
              <a:tr h="2080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3600" dirty="0" smtClean="0"/>
                        <a:t>0,80 </a:t>
                      </a:r>
                      <a:r>
                        <a:rPr lang="cs-CZ" sz="3600" dirty="0"/>
                        <a:t>(95% IS </a:t>
                      </a:r>
                      <a:r>
                        <a:rPr lang="cs-CZ" sz="3600" dirty="0" smtClean="0"/>
                        <a:t>0,77–0,82)*</a:t>
                      </a:r>
                      <a:endParaRPr lang="cs-CZ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1768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1583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Chart 4">
            <a:extLst>
              <a:ext uri="{FF2B5EF4-FFF2-40B4-BE49-F238E27FC236}">
                <a16:creationId xmlns:a16="http://schemas.microsoft.com/office/drawing/2014/main" id="{F3B3A751-5826-48A2-8A63-61032D0536F8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F3DA7FDE-62BA-4179-BA4D-AB192F26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776839" cy="576000"/>
          </a:xfrm>
        </p:spPr>
        <p:txBody>
          <a:bodyPr/>
          <a:lstStyle/>
          <a:p>
            <a:r>
              <a:rPr lang="cs-CZ" dirty="0"/>
              <a:t>Počty nově diagnostikovaných pacientů: týdenní vývoj v ČR</a:t>
            </a:r>
          </a:p>
        </p:txBody>
      </p:sp>
      <p:sp>
        <p:nvSpPr>
          <p:cNvPr id="38" name="TextovéPole 37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99611" y="588757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Dynamika vývoje počtů pozitivních diagnóz ukazuje na zpomalení šíření nemoci.</a:t>
            </a:r>
          </a:p>
        </p:txBody>
      </p:sp>
      <p:sp>
        <p:nvSpPr>
          <p:cNvPr id="36" name="Šipka doprava 58">
            <a:extLst>
              <a:ext uri="{FF2B5EF4-FFF2-40B4-BE49-F238E27FC236}">
                <a16:creationId xmlns:a16="http://schemas.microsoft.com/office/drawing/2014/main" id="{1EB91550-BE39-4068-9AA2-464822A320B7}"/>
              </a:ext>
            </a:extLst>
          </p:cNvPr>
          <p:cNvSpPr/>
          <p:nvPr/>
        </p:nvSpPr>
        <p:spPr>
          <a:xfrm rot="950076" flipV="1">
            <a:off x="11093547" y="3441354"/>
            <a:ext cx="521883" cy="281154"/>
          </a:xfrm>
          <a:prstGeom prst="rightArrow">
            <a:avLst/>
          </a:prstGeom>
          <a:solidFill>
            <a:srgbClr val="9A0000"/>
          </a:solidFill>
          <a:ln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ovéPole 14"/>
          <p:cNvSpPr txBox="1"/>
          <p:nvPr/>
        </p:nvSpPr>
        <p:spPr>
          <a:xfrm>
            <a:off x="853440" y="3203599"/>
            <a:ext cx="1946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Nově potvrzené případy COVID-19</a:t>
            </a:r>
          </a:p>
        </p:txBody>
      </p:sp>
      <p:graphicFrame>
        <p:nvGraphicFramePr>
          <p:cNvPr id="17" name="Tabulka 8">
            <a:extLst>
              <a:ext uri="{FF2B5EF4-FFF2-40B4-BE49-F238E27FC236}">
                <a16:creationId xmlns:a16="http://schemas.microsoft.com/office/drawing/2014/main" id="{3D2ADA3D-C84A-4A3E-B745-94D41493815A}"/>
              </a:ext>
            </a:extLst>
          </p:cNvPr>
          <p:cNvGraphicFramePr>
            <a:graphicFrameLocks noGrp="1"/>
          </p:cNvGraphicFramePr>
          <p:nvPr/>
        </p:nvGraphicFramePr>
        <p:xfrm>
          <a:off x="197157" y="1002166"/>
          <a:ext cx="11797686" cy="148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427">
                  <a:extLst>
                    <a:ext uri="{9D8B030D-6E8A-4147-A177-3AD203B41FA5}">
                      <a16:colId xmlns:a16="http://schemas.microsoft.com/office/drawing/2014/main" val="3924625702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72353101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126272650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1669069357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245180415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1373314509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6204217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498862452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91621254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284827979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00603694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09464290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64079779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686944603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79328764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529572551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905191187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2856643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069394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15. 2.–21. 2. 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2.–28. 2. 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3.–7. 3. 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8. 3.–14. 3. 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15. 3.–21. 3. 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3.–28. 3. 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668816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9 469 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11 831 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12 179 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11 003 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9 268 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7 050 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91371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+24,9 %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+2,9 %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-9,7 %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-15,8 %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-23,9 %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343836"/>
                  </a:ext>
                </a:extLst>
              </a:tr>
            </a:tbl>
          </a:graphicData>
        </a:graphic>
      </p:graphicFrame>
      <p:sp>
        <p:nvSpPr>
          <p:cNvPr id="18" name="Zahnutá šipka nahoru 25">
            <a:extLst>
              <a:ext uri="{FF2B5EF4-FFF2-40B4-BE49-F238E27FC236}">
                <a16:creationId xmlns:a16="http://schemas.microsoft.com/office/drawing/2014/main" id="{04AFB943-7C2C-4918-9A53-175A6074C344}"/>
              </a:ext>
            </a:extLst>
          </p:cNvPr>
          <p:cNvSpPr/>
          <p:nvPr/>
        </p:nvSpPr>
        <p:spPr>
          <a:xfrm>
            <a:off x="1203450" y="2343824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Zahnutá šipka nahoru 25">
            <a:extLst>
              <a:ext uri="{FF2B5EF4-FFF2-40B4-BE49-F238E27FC236}">
                <a16:creationId xmlns:a16="http://schemas.microsoft.com/office/drawing/2014/main" id="{AE12188F-CC7F-476D-8CE9-B336BF604B5C}"/>
              </a:ext>
            </a:extLst>
          </p:cNvPr>
          <p:cNvSpPr/>
          <p:nvPr/>
        </p:nvSpPr>
        <p:spPr>
          <a:xfrm>
            <a:off x="3172865" y="2343824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Zahnutá šipka nahoru 25">
            <a:extLst>
              <a:ext uri="{FF2B5EF4-FFF2-40B4-BE49-F238E27FC236}">
                <a16:creationId xmlns:a16="http://schemas.microsoft.com/office/drawing/2014/main" id="{461D2AEE-FCCE-4D99-914D-4E609EBC2EC7}"/>
              </a:ext>
            </a:extLst>
          </p:cNvPr>
          <p:cNvSpPr/>
          <p:nvPr/>
        </p:nvSpPr>
        <p:spPr>
          <a:xfrm>
            <a:off x="5116865" y="2343824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Zahnutá šipka nahoru 25">
            <a:extLst>
              <a:ext uri="{FF2B5EF4-FFF2-40B4-BE49-F238E27FC236}">
                <a16:creationId xmlns:a16="http://schemas.microsoft.com/office/drawing/2014/main" id="{F1D18710-E02C-40EB-A06B-36B91A2CAD53}"/>
              </a:ext>
            </a:extLst>
          </p:cNvPr>
          <p:cNvSpPr/>
          <p:nvPr/>
        </p:nvSpPr>
        <p:spPr>
          <a:xfrm>
            <a:off x="7086280" y="2343824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Zahnutá šipka nahoru 25">
            <a:extLst>
              <a:ext uri="{FF2B5EF4-FFF2-40B4-BE49-F238E27FC236}">
                <a16:creationId xmlns:a16="http://schemas.microsoft.com/office/drawing/2014/main" id="{49D74346-496D-4F4A-9B89-3E5F0165650F}"/>
              </a:ext>
            </a:extLst>
          </p:cNvPr>
          <p:cNvSpPr/>
          <p:nvPr/>
        </p:nvSpPr>
        <p:spPr>
          <a:xfrm>
            <a:off x="9056914" y="2343824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3740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véPole 18"/>
          <p:cNvSpPr txBox="1"/>
          <p:nvPr/>
        </p:nvSpPr>
        <p:spPr>
          <a:xfrm>
            <a:off x="169682" y="1917135"/>
            <a:ext cx="11802358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4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Nová </a:t>
            </a:r>
            <a:r>
              <a:rPr kumimoji="0" lang="cs-CZ" sz="3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kalibrace modelu pro rychlé brždění epidemie provedená dne 5.3. 2021</a:t>
            </a:r>
          </a:p>
          <a:p>
            <a:pPr algn="ctr">
              <a:defRPr/>
            </a:pPr>
            <a:r>
              <a:rPr lang="cs-CZ" sz="3200" i="1" dirty="0" smtClean="0"/>
              <a:t>Model </a:t>
            </a:r>
            <a:r>
              <a:rPr lang="cs-CZ" sz="3200" i="1" dirty="0"/>
              <a:t>předpokládal snížení mobility obyvatel a posílení dodržování opatření již od konce února </a:t>
            </a:r>
            <a:r>
              <a:rPr lang="cs-CZ" sz="3200" i="1" dirty="0" smtClean="0"/>
              <a:t>2021.</a:t>
            </a:r>
            <a:endParaRPr lang="cs-CZ" sz="3200" i="1" kern="0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400" i="1" kern="0" dirty="0">
              <a:latin typeface="Calibri" panose="020F0502020204030204"/>
            </a:endParaRPr>
          </a:p>
          <a:p>
            <a:pPr algn="ctr">
              <a:defRPr/>
            </a:pPr>
            <a:r>
              <a:rPr lang="cs-CZ" sz="3400" b="1" i="1" dirty="0" smtClean="0">
                <a:solidFill>
                  <a:srgbClr val="C00000"/>
                </a:solidFill>
              </a:rPr>
              <a:t>Vývoj ke konci března 2021 ukazuje na rychlejší zpomalování epidemie. V tomto trendu se již s vysokou pravděpodobností promítá postupující očkování populace. </a:t>
            </a:r>
            <a:endParaRPr kumimoji="0" lang="cs-CZ" sz="3400" i="1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Šipka dolů 1"/>
          <p:cNvSpPr/>
          <p:nvPr/>
        </p:nvSpPr>
        <p:spPr>
          <a:xfrm>
            <a:off x="5420413" y="4075284"/>
            <a:ext cx="977774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Obdélník 2"/>
          <p:cNvSpPr/>
          <p:nvPr/>
        </p:nvSpPr>
        <p:spPr>
          <a:xfrm>
            <a:off x="169682" y="254524"/>
            <a:ext cx="118864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cs-CZ" sz="2400" b="1" kern="0" dirty="0"/>
              <a:t>Dlouhodobá predikce dle modelu SEIR, který byl pro epidemii COVID-19 v ČR adaptován na počátku dubna 2020. </a:t>
            </a:r>
            <a:r>
              <a:rPr lang="cs-CZ" sz="2400" i="1" kern="0" dirty="0">
                <a:solidFill>
                  <a:prstClr val="black"/>
                </a:solidFill>
              </a:rPr>
              <a:t>Predikce pro rizikový vývoj vyvolaný nárůstem rizikových kontaktů nebo zvýšením reprodukční dynamiky nákazy (virtuální efekt případného opětovného uvolnění nebo efekt šíření nakažlivějších forem viru). </a:t>
            </a:r>
            <a:endParaRPr lang="cs-CZ" sz="2400" i="1" kern="0" dirty="0">
              <a:solidFill>
                <a:prstClr val="black"/>
              </a:solidFill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420413" y="6201066"/>
            <a:ext cx="977774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586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>
            <a:extLst>
              <a:ext uri="{FF2B5EF4-FFF2-40B4-BE49-F238E27FC236}">
                <a16:creationId xmlns:a16="http://schemas.microsoft.com/office/drawing/2014/main" id="{1CD8FB23-471F-46C1-8DBB-4A162C556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95" y="1525643"/>
            <a:ext cx="7250497" cy="3240000"/>
          </a:xfrm>
          <a:prstGeom prst="rect">
            <a:avLst/>
          </a:prstGeom>
        </p:spPr>
      </p:pic>
      <p:sp>
        <p:nvSpPr>
          <p:cNvPr id="24" name="TextovéPole 23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1400971" y="198705"/>
            <a:ext cx="9229366" cy="76944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2200" b="1" u="sng" dirty="0">
                <a:solidFill>
                  <a:prstClr val="white"/>
                </a:solidFill>
              </a:rPr>
              <a:t>SEIR model: udržení a významné posílení opatření </a:t>
            </a:r>
          </a:p>
          <a:p>
            <a:pPr lvl="0" algn="ctr">
              <a:defRPr/>
            </a:pPr>
            <a:r>
              <a:rPr lang="cs-CZ" sz="2200" b="1" dirty="0">
                <a:solidFill>
                  <a:prstClr val="white"/>
                </a:solidFill>
              </a:rPr>
              <a:t>Dopad potenciálních opatření na mobilitu od 19.2.2021</a:t>
            </a:r>
            <a:endParaRPr lang="cs-CZ" sz="2200" b="1" u="sng" dirty="0">
              <a:solidFill>
                <a:prstClr val="white"/>
              </a:solidFill>
            </a:endParaRPr>
          </a:p>
        </p:txBody>
      </p:sp>
      <p:sp>
        <p:nvSpPr>
          <p:cNvPr id="23" name="TextovéPole 12">
            <a:extLst>
              <a:ext uri="{FF2B5EF4-FFF2-40B4-BE49-F238E27FC236}">
                <a16:creationId xmlns:a16="http://schemas.microsoft.com/office/drawing/2014/main" id="{9119B67F-49E4-4A7A-BA36-DAE66AAD4855}"/>
              </a:ext>
            </a:extLst>
          </p:cNvPr>
          <p:cNvSpPr txBox="1"/>
          <p:nvPr/>
        </p:nvSpPr>
        <p:spPr>
          <a:xfrm rot="16200000">
            <a:off x="-823009" y="3093360"/>
            <a:ext cx="303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cs-CZ" sz="1600" b="1" dirty="0"/>
              <a:t>Nové případy onemocnění za den</a:t>
            </a:r>
          </a:p>
        </p:txBody>
      </p:sp>
      <p:sp>
        <p:nvSpPr>
          <p:cNvPr id="30" name="TextovéPole 25">
            <a:extLst>
              <a:ext uri="{FF2B5EF4-FFF2-40B4-BE49-F238E27FC236}">
                <a16:creationId xmlns:a16="http://schemas.microsoft.com/office/drawing/2014/main" id="{65FFF22E-E755-4AB1-9AFC-9DBD69DD7F82}"/>
              </a:ext>
            </a:extLst>
          </p:cNvPr>
          <p:cNvSpPr txBox="1"/>
          <p:nvPr/>
        </p:nvSpPr>
        <p:spPr>
          <a:xfrm>
            <a:off x="846581" y="1841326"/>
            <a:ext cx="552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cs-CZ" sz="1200" dirty="0"/>
              <a:t>bez periodicity v rámci týdne, odpovídá cca týdenním klouzavým průměrům</a:t>
            </a:r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1C4F1DEC-CA3B-4E8E-8A7E-D9123A0B7B2C}"/>
              </a:ext>
            </a:extLst>
          </p:cNvPr>
          <p:cNvSpPr/>
          <p:nvPr/>
        </p:nvSpPr>
        <p:spPr>
          <a:xfrm>
            <a:off x="8340641" y="1532028"/>
            <a:ext cx="381118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lvl="1">
              <a:defRPr/>
            </a:pPr>
            <a:r>
              <a:rPr lang="cs-CZ" sz="1600" b="1" kern="0" dirty="0"/>
              <a:t>Efekt opatření od 28.12.</a:t>
            </a:r>
          </a:p>
          <a:p>
            <a:pPr marL="447675" lvl="1" indent="-361950">
              <a:buFont typeface="Wingdings" panose="05000000000000000000" pitchFamily="2" charset="2"/>
              <a:buChar char="q"/>
              <a:defRPr/>
            </a:pPr>
            <a:r>
              <a:rPr lang="cs-CZ" sz="1600" b="1" kern="0" dirty="0"/>
              <a:t>snížení pracovních kontaktů na 40 %</a:t>
            </a:r>
            <a:endParaRPr lang="en-US" sz="1600" b="1" kern="0" dirty="0"/>
          </a:p>
          <a:p>
            <a:pPr marL="447675" lvl="1" indent="-361950">
              <a:buFont typeface="Wingdings" panose="05000000000000000000" pitchFamily="2" charset="2"/>
              <a:buChar char="q"/>
              <a:defRPr/>
            </a:pPr>
            <a:r>
              <a:rPr lang="cs-CZ" sz="1600" b="1" kern="0" dirty="0"/>
              <a:t>školní kontakty na 0 %</a:t>
            </a:r>
          </a:p>
          <a:p>
            <a:pPr marL="447675" lvl="1" indent="-361950">
              <a:buFont typeface="Wingdings" panose="05000000000000000000" pitchFamily="2" charset="2"/>
              <a:buChar char="q"/>
              <a:defRPr/>
            </a:pPr>
            <a:r>
              <a:rPr lang="cs-CZ" sz="1600" b="1" kern="0" dirty="0"/>
              <a:t>snížení jiných kontaktů na 40 %</a:t>
            </a:r>
          </a:p>
          <a:p>
            <a:pPr marL="447675" lvl="1" indent="-361950">
              <a:buFont typeface="Wingdings" panose="05000000000000000000" pitchFamily="2" charset="2"/>
              <a:buChar char="q"/>
            </a:pPr>
            <a:r>
              <a:rPr lang="cs-CZ" sz="1600" b="1" dirty="0"/>
              <a:t>snížení základní reprodukce o 10%</a:t>
            </a:r>
          </a:p>
          <a:p>
            <a:pPr marL="447675" lvl="1" indent="-361950">
              <a:buFont typeface="Wingdings" panose="05000000000000000000" pitchFamily="2" charset="2"/>
              <a:buChar char="q"/>
            </a:pPr>
            <a:r>
              <a:rPr lang="cs-CZ" sz="1600" b="1" dirty="0"/>
              <a:t>školní kontakty na 30 % od 4.1.</a:t>
            </a:r>
          </a:p>
          <a:p>
            <a:pPr marL="85725" lvl="1"/>
            <a:endParaRPr lang="cs-CZ" sz="1600" b="1" dirty="0">
              <a:solidFill>
                <a:srgbClr val="D31145"/>
              </a:solidFill>
            </a:endParaRPr>
          </a:p>
          <a:p>
            <a:pPr marL="85725" lvl="1"/>
            <a:r>
              <a:rPr lang="cs-CZ" sz="1600" b="1" dirty="0">
                <a:solidFill>
                  <a:srgbClr val="D31145"/>
                </a:solidFill>
              </a:rPr>
              <a:t>Od 25.1.</a:t>
            </a:r>
          </a:p>
          <a:p>
            <a:pPr marL="447675" lvl="1" indent="-361950">
              <a:buFont typeface="Wingdings" panose="05000000000000000000" pitchFamily="2" charset="2"/>
              <a:buChar char="q"/>
            </a:pPr>
            <a:r>
              <a:rPr lang="cs-CZ" sz="1600" b="1" dirty="0">
                <a:solidFill>
                  <a:srgbClr val="D31145"/>
                </a:solidFill>
              </a:rPr>
              <a:t>zvýšení základní reprodukce o 70 %</a:t>
            </a:r>
            <a:br>
              <a:rPr lang="cs-CZ" sz="1600" b="1" dirty="0">
                <a:solidFill>
                  <a:srgbClr val="D31145"/>
                </a:solidFill>
              </a:rPr>
            </a:br>
            <a:r>
              <a:rPr lang="cs-CZ" sz="1600" b="1" dirty="0">
                <a:solidFill>
                  <a:srgbClr val="D31145"/>
                </a:solidFill>
              </a:rPr>
              <a:t>(simulace šíření nakažlivějších forem viru, simulace nedodržování opatření)</a:t>
            </a:r>
          </a:p>
          <a:p>
            <a:pPr marL="447675" lvl="1" indent="-361950">
              <a:buFont typeface="Wingdings" panose="05000000000000000000" pitchFamily="2" charset="2"/>
              <a:buChar char="q"/>
              <a:defRPr/>
            </a:pPr>
            <a:endParaRPr lang="cs-CZ" sz="1600" b="1" kern="0" dirty="0">
              <a:solidFill>
                <a:srgbClr val="D31145"/>
              </a:solidFill>
            </a:endParaRPr>
          </a:p>
          <a:p>
            <a:pPr marL="85725" lvl="1">
              <a:defRPr/>
            </a:pPr>
            <a:r>
              <a:rPr lang="cs-CZ" sz="1600" b="1" u="sng" kern="0" dirty="0">
                <a:solidFill>
                  <a:srgbClr val="D31145"/>
                </a:solidFill>
              </a:rPr>
              <a:t>Efekt </a:t>
            </a:r>
            <a:r>
              <a:rPr lang="cs-CZ" sz="1600" b="1" u="sng" kern="0" dirty="0" smtClean="0">
                <a:solidFill>
                  <a:srgbClr val="D31145"/>
                </a:solidFill>
              </a:rPr>
              <a:t>a silnější dodržování opatření </a:t>
            </a:r>
            <a:r>
              <a:rPr lang="cs-CZ" sz="1600" b="1" u="sng" kern="0" dirty="0">
                <a:solidFill>
                  <a:srgbClr val="D31145"/>
                </a:solidFill>
              </a:rPr>
              <a:t>od 19.2.</a:t>
            </a:r>
          </a:p>
          <a:p>
            <a:pPr marL="447675" lvl="1" indent="-361950">
              <a:buFont typeface="Wingdings" panose="05000000000000000000" pitchFamily="2" charset="2"/>
              <a:buChar char="q"/>
              <a:defRPr/>
            </a:pPr>
            <a:r>
              <a:rPr lang="cs-CZ" sz="1600" b="1" kern="0" dirty="0">
                <a:solidFill>
                  <a:srgbClr val="D31145"/>
                </a:solidFill>
              </a:rPr>
              <a:t>snížení pracovních kontaktů na </a:t>
            </a:r>
            <a:r>
              <a:rPr lang="cs-CZ" sz="1600" b="1" u="sng" kern="0" dirty="0">
                <a:solidFill>
                  <a:srgbClr val="D31145"/>
                </a:solidFill>
              </a:rPr>
              <a:t>20 %</a:t>
            </a:r>
            <a:endParaRPr lang="en-US" sz="1600" b="1" u="sng" kern="0" dirty="0">
              <a:solidFill>
                <a:srgbClr val="D31145"/>
              </a:solidFill>
            </a:endParaRPr>
          </a:p>
          <a:p>
            <a:pPr marL="447675" lvl="1" indent="-361950">
              <a:buFont typeface="Wingdings" panose="05000000000000000000" pitchFamily="2" charset="2"/>
              <a:buChar char="q"/>
              <a:defRPr/>
            </a:pPr>
            <a:r>
              <a:rPr lang="cs-CZ" sz="1600" b="1" kern="0" dirty="0">
                <a:solidFill>
                  <a:srgbClr val="D31145"/>
                </a:solidFill>
              </a:rPr>
              <a:t>školní kontakty na 0 %</a:t>
            </a:r>
          </a:p>
          <a:p>
            <a:pPr marL="447675" lvl="1" indent="-361950">
              <a:buFont typeface="Wingdings" panose="05000000000000000000" pitchFamily="2" charset="2"/>
              <a:buChar char="q"/>
              <a:defRPr/>
            </a:pPr>
            <a:r>
              <a:rPr lang="cs-CZ" sz="1600" b="1" kern="0" dirty="0">
                <a:solidFill>
                  <a:srgbClr val="D31145"/>
                </a:solidFill>
              </a:rPr>
              <a:t>snížení jiných kontaktů na </a:t>
            </a:r>
            <a:r>
              <a:rPr lang="cs-CZ" sz="1600" b="1" u="sng" kern="0" dirty="0">
                <a:solidFill>
                  <a:srgbClr val="D31145"/>
                </a:solidFill>
              </a:rPr>
              <a:t>20 - 25 %</a:t>
            </a:r>
          </a:p>
          <a:p>
            <a:pPr marL="85725" lvl="1">
              <a:defRPr/>
            </a:pPr>
            <a:endParaRPr lang="cs-CZ" sz="1600" b="1" kern="0" dirty="0">
              <a:solidFill>
                <a:srgbClr val="D31145"/>
              </a:solidFill>
            </a:endParaRPr>
          </a:p>
          <a:p>
            <a:pPr marL="85725" lvl="1"/>
            <a:r>
              <a:rPr lang="en-US" sz="1600" b="1" kern="0" dirty="0">
                <a:solidFill>
                  <a:srgbClr val="D31145"/>
                </a:solidFill>
              </a:rPr>
              <a:t>(</a:t>
            </a:r>
            <a:r>
              <a:rPr lang="cs-CZ" sz="1600" b="1" kern="0" dirty="0">
                <a:solidFill>
                  <a:srgbClr val="D31145"/>
                </a:solidFill>
              </a:rPr>
              <a:t>uvedeny podíly normálních kontaktů</a:t>
            </a:r>
            <a:r>
              <a:rPr lang="en-US" sz="1600" b="1" kern="0" dirty="0">
                <a:solidFill>
                  <a:srgbClr val="D31145"/>
                </a:solidFill>
              </a:rPr>
              <a:t>)</a:t>
            </a:r>
            <a:endParaRPr lang="cs-CZ" sz="1600" b="1" dirty="0">
              <a:solidFill>
                <a:srgbClr val="D31145"/>
              </a:solidFill>
            </a:endParaRP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0F1B0D8B-D2F4-4533-8528-E8DD2C61DC04}"/>
              </a:ext>
            </a:extLst>
          </p:cNvPr>
          <p:cNvCxnSpPr/>
          <p:nvPr/>
        </p:nvCxnSpPr>
        <p:spPr>
          <a:xfrm>
            <a:off x="5672750" y="1532028"/>
            <a:ext cx="496389" cy="17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véPole 24">
            <a:extLst>
              <a:ext uri="{FF2B5EF4-FFF2-40B4-BE49-F238E27FC236}">
                <a16:creationId xmlns:a16="http://schemas.microsoft.com/office/drawing/2014/main" id="{D23E56DB-DDE0-4AA6-BB35-813E6B878D6D}"/>
              </a:ext>
            </a:extLst>
          </p:cNvPr>
          <p:cNvSpPr txBox="1"/>
          <p:nvPr/>
        </p:nvSpPr>
        <p:spPr>
          <a:xfrm>
            <a:off x="6203973" y="1369564"/>
            <a:ext cx="2010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600" b="1" dirty="0" smtClean="0"/>
              <a:t>Predikce</a:t>
            </a:r>
            <a:endParaRPr lang="cs-CZ" sz="1600" b="1" dirty="0"/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42BED43F-A47C-4D3B-9F87-076250E20B18}"/>
              </a:ext>
            </a:extLst>
          </p:cNvPr>
          <p:cNvSpPr txBox="1"/>
          <p:nvPr/>
        </p:nvSpPr>
        <p:spPr>
          <a:xfrm>
            <a:off x="1400971" y="1197205"/>
            <a:ext cx="3609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oranžově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dosud pozorovaná data,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 klouzavý průměr, časové </a:t>
            </a:r>
            <a:r>
              <a:rPr kumimoji="0" lang="cs-CZ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zpoždění k hlášení 4 dny</a:t>
            </a:r>
            <a:endParaRPr kumimoji="0" lang="cs-CZ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C11F9500-ED81-45FD-AF3C-90840EEBF1C3}"/>
              </a:ext>
            </a:extLst>
          </p:cNvPr>
          <p:cNvSpPr txBox="1"/>
          <p:nvPr/>
        </p:nvSpPr>
        <p:spPr>
          <a:xfrm>
            <a:off x="169916" y="5870196"/>
            <a:ext cx="803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 SEIR, který zahrnuje vybrané předpoklady a slouží ke zkoumání dopadu změny různých parametrů epidemie. Vzhledem k neurčitostem ve struktuře modelu </a:t>
            </a:r>
            <a:r>
              <a:rPr kumimoji="0" lang="cs-CZ" sz="11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(například limitované znalosti o skutečné vnímavosti populace k viru a k jeho novým variantám) </a:t>
            </a: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je nezbytné výsledky brát jako orientační, umožňující zejména celkové</a:t>
            </a:r>
            <a:r>
              <a:rPr kumimoji="0" lang="cs-CZ" sz="1100" b="0" i="1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srovnávání </a:t>
            </a: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jednotlivých scénářů, nikoli konkrétní předpověď pro určité období. </a:t>
            </a:r>
          </a:p>
        </p:txBody>
      </p:sp>
      <p:graphicFrame>
        <p:nvGraphicFramePr>
          <p:cNvPr id="15" name="Tabulka 10">
            <a:extLst>
              <a:ext uri="{FF2B5EF4-FFF2-40B4-BE49-F238E27FC236}">
                <a16:creationId xmlns:a16="http://schemas.microsoft.com/office/drawing/2014/main" id="{4980723B-CE17-4BB1-95EB-C838B644D0EE}"/>
              </a:ext>
            </a:extLst>
          </p:cNvPr>
          <p:cNvGraphicFramePr>
            <a:graphicFrameLocks noGrp="1"/>
          </p:cNvGraphicFramePr>
          <p:nvPr/>
        </p:nvGraphicFramePr>
        <p:xfrm>
          <a:off x="200608" y="4765643"/>
          <a:ext cx="7834442" cy="830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452">
                  <a:extLst>
                    <a:ext uri="{9D8B030D-6E8A-4147-A177-3AD203B41FA5}">
                      <a16:colId xmlns:a16="http://schemas.microsoft.com/office/drawing/2014/main" val="2668584180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1448076295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522117172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81022479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900389438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4186132309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3382968639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3321566055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1650665797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2879972236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1194269133"/>
                    </a:ext>
                  </a:extLst>
                </a:gridCol>
              </a:tblGrid>
              <a:tr h="275016">
                <a:tc>
                  <a:txBody>
                    <a:bodyPr/>
                    <a:lstStyle/>
                    <a:p>
                      <a:pPr algn="ctr" fontAlgn="b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červenec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srpen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leden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únor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březen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duben</a:t>
                      </a:r>
                      <a:endParaRPr lang="cs-CZ" sz="12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861870"/>
                  </a:ext>
                </a:extLst>
              </a:tr>
              <a:tr h="280371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Nově za měsíc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950241"/>
                  </a:ext>
                </a:extLst>
              </a:tr>
              <a:tr h="275016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Kumulativně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1 020 000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1 301 000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1 621 000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1 784 000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020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7402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CUSTOMSORTGLOBALLY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otiv systému Office">
  <a:themeElements>
    <a:clrScheme name="Vlastní 2">
      <a:dk1>
        <a:srgbClr val="5F5F5F"/>
      </a:dk1>
      <a:lt1>
        <a:sysClr val="window" lastClr="FFFFFF"/>
      </a:lt1>
      <a:dk2>
        <a:srgbClr val="84848E"/>
      </a:dk2>
      <a:lt2>
        <a:srgbClr val="F2F2F2"/>
      </a:lt2>
      <a:accent1>
        <a:srgbClr val="E7B13D"/>
      </a:accent1>
      <a:accent2>
        <a:srgbClr val="3D67BC"/>
      </a:accent2>
      <a:accent3>
        <a:srgbClr val="274073"/>
      </a:accent3>
      <a:accent4>
        <a:srgbClr val="84848E"/>
      </a:accent4>
      <a:accent5>
        <a:srgbClr val="D8D8D8"/>
      </a:accent5>
      <a:accent6>
        <a:srgbClr val="DDDCE0"/>
      </a:accent6>
      <a:hlink>
        <a:srgbClr val="1919FF"/>
      </a:hlink>
      <a:folHlink>
        <a:srgbClr val="00005F"/>
      </a:folHlink>
    </a:clrScheme>
    <a:fontScheme name="Paliativní péč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2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i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7.xml><?xml version="1.0" encoding="utf-8"?>
<a:theme xmlns:a="http://schemas.openxmlformats.org/drawingml/2006/main" name="3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reporting-20200715" id="{379A0E5D-63B7-482A-BD5E-A4CD691F8FBC}" vid="{74C76523-B6A0-4B86-942B-0A5EF321F495}"/>
    </a:ext>
  </a:extLst>
</a:theme>
</file>

<file path=ppt/theme/theme8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12097</TotalTime>
  <Words>7936</Words>
  <Application>Microsoft Office PowerPoint</Application>
  <PresentationFormat>Širokoúhlá obrazovka</PresentationFormat>
  <Paragraphs>1319</Paragraphs>
  <Slides>51</Slides>
  <Notes>6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7</vt:i4>
      </vt:variant>
      <vt:variant>
        <vt:lpstr>Nadpisy snímků</vt:lpstr>
      </vt:variant>
      <vt:variant>
        <vt:i4>51</vt:i4>
      </vt:variant>
    </vt:vector>
  </HeadingPairs>
  <TitlesOfParts>
    <vt:vector size="63" baseType="lpstr">
      <vt:lpstr>Arial</vt:lpstr>
      <vt:lpstr>Calibri</vt:lpstr>
      <vt:lpstr>Calibri Light</vt:lpstr>
      <vt:lpstr>Segoe UI</vt:lpstr>
      <vt:lpstr>Wingdings</vt:lpstr>
      <vt:lpstr>Motiv Office</vt:lpstr>
      <vt:lpstr>1_Motiv systému Office</vt:lpstr>
      <vt:lpstr>1_Motiv Office</vt:lpstr>
      <vt:lpstr>2_Motiv Office</vt:lpstr>
      <vt:lpstr>Office Theme</vt:lpstr>
      <vt:lpstr>7_Motiv Office</vt:lpstr>
      <vt:lpstr>3_Motiv Office</vt:lpstr>
      <vt:lpstr>Datová a informační základna  pro management pandemie COVID-19</vt:lpstr>
      <vt:lpstr>Datová a informační základna  pro management pandemie COVID-19</vt:lpstr>
      <vt:lpstr>Prezentace aplikace PowerPoint</vt:lpstr>
      <vt:lpstr>Nové predikce ve čtyřech scénářích</vt:lpstr>
      <vt:lpstr>Krátkodobé predikce pro období 4 týdnů (od 8. 3.) </vt:lpstr>
      <vt:lpstr>Prezentace aplikace PowerPoint</vt:lpstr>
      <vt:lpstr>Počty nově diagnostikovaných pacientů: týdenní vývoj v ČR</vt:lpstr>
      <vt:lpstr>Prezentace aplikace PowerPoint</vt:lpstr>
      <vt:lpstr>Prezentace aplikace PowerPoint</vt:lpstr>
      <vt:lpstr>Prezentace aplikace PowerPoint</vt:lpstr>
      <vt:lpstr>Datová a informační základna  pro management pandemie COVID-19</vt:lpstr>
      <vt:lpstr>Prezentace aplikace PowerPoint</vt:lpstr>
      <vt:lpstr>Prezentace aplikace PowerPoint</vt:lpstr>
      <vt:lpstr>Prezentace aplikace PowerPoint</vt:lpstr>
      <vt:lpstr> Počty hospitalizovaných pacientů dosáhly enormní výše a zejména v segmentu vysoce intenzivní péče vedly v nejvíce zatížených regionech až k vyčerpání dostupných kapacit.  </vt:lpstr>
      <vt:lpstr>Prezentace aplikace PowerPoint</vt:lpstr>
      <vt:lpstr>Prezentace aplikace PowerPoint</vt:lpstr>
      <vt:lpstr>Národní dispečink lůžkové péče – stav k 23.3. 2021</vt:lpstr>
      <vt:lpstr>Prezentace aplikace PowerPoint</vt:lpstr>
      <vt:lpstr>Prezentace aplikace PowerPoint</vt:lpstr>
      <vt:lpstr>Prezentace aplikace PowerPoint</vt:lpstr>
      <vt:lpstr>Datová a informační základna  pro management pandemie COVID-19</vt:lpstr>
      <vt:lpstr>Prezentace aplikace PowerPoint</vt:lpstr>
      <vt:lpstr>Prezentace aplikace PowerPoint</vt:lpstr>
      <vt:lpstr>Scénáře dlouhodobých simulací</vt:lpstr>
      <vt:lpstr>Predikovaný počet aktuálně hospitalizovaných</vt:lpstr>
      <vt:lpstr>Predikovaný počet aktuálně hospitalizovaných na JIP</vt:lpstr>
      <vt:lpstr>Predikovaný počet nových hospitalizačních případů</vt:lpstr>
      <vt:lpstr>Predikovaný počet zemřelých</vt:lpstr>
      <vt:lpstr>Prezentace aplikace PowerPoint</vt:lpstr>
      <vt:lpstr>Prezentace aplikace PowerPoint</vt:lpstr>
      <vt:lpstr>Prezentace aplikace PowerPoint</vt:lpstr>
      <vt:lpstr>Nejvíce zatížené okresy dle nových případů za 14 dní na 100 000 obyvatel</vt:lpstr>
      <vt:lpstr>Nejvíce zatížené okresy dle nových případů za 14 dní na 100 000 obyvatel</vt:lpstr>
      <vt:lpstr>14 denní počet nových případů (na 100 000 obyv.) v ORP</vt:lpstr>
      <vt:lpstr>Datová a informační základna  pro management pandemie COVID-19</vt:lpstr>
      <vt:lpstr>Prezentace aplikace PowerPoint</vt:lpstr>
      <vt:lpstr>Prezentace aplikace PowerPoint</vt:lpstr>
      <vt:lpstr>Prezentace aplikace PowerPoint</vt:lpstr>
      <vt:lpstr>Krátkodobé predikce pro období 4 týdnů (od 15.2.) 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Původní predikce ve scénářích z konce ledna a února 2021</vt:lpstr>
      <vt:lpstr>Krátkodobé predikce pro období 4 týdnů (od 15.2.)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Martin Komenda</dc:creator>
  <cp:lastModifiedBy>Ladislav Dušek</cp:lastModifiedBy>
  <cp:revision>1918</cp:revision>
  <dcterms:created xsi:type="dcterms:W3CDTF">2020-03-16T10:06:11Z</dcterms:created>
  <dcterms:modified xsi:type="dcterms:W3CDTF">2021-04-05T08:30:58Z</dcterms:modified>
</cp:coreProperties>
</file>